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50"/>
  </p:notesMasterIdLst>
  <p:sldIdLst>
    <p:sldId id="256" r:id="rId2"/>
    <p:sldId id="373" r:id="rId3"/>
    <p:sldId id="367" r:id="rId4"/>
    <p:sldId id="334" r:id="rId5"/>
    <p:sldId id="368" r:id="rId6"/>
    <p:sldId id="370" r:id="rId7"/>
    <p:sldId id="344" r:id="rId8"/>
    <p:sldId id="345" r:id="rId9"/>
    <p:sldId id="288" r:id="rId10"/>
    <p:sldId id="289" r:id="rId11"/>
    <p:sldId id="346" r:id="rId12"/>
    <p:sldId id="347" r:id="rId13"/>
    <p:sldId id="348" r:id="rId14"/>
    <p:sldId id="349" r:id="rId15"/>
    <p:sldId id="350" r:id="rId16"/>
    <p:sldId id="352" r:id="rId17"/>
    <p:sldId id="353" r:id="rId18"/>
    <p:sldId id="361" r:id="rId19"/>
    <p:sldId id="362" r:id="rId20"/>
    <p:sldId id="363" r:id="rId21"/>
    <p:sldId id="364" r:id="rId22"/>
    <p:sldId id="297" r:id="rId23"/>
    <p:sldId id="365" r:id="rId24"/>
    <p:sldId id="298" r:id="rId25"/>
    <p:sldId id="374" r:id="rId26"/>
    <p:sldId id="299" r:id="rId27"/>
    <p:sldId id="300" r:id="rId28"/>
    <p:sldId id="301" r:id="rId29"/>
    <p:sldId id="302" r:id="rId30"/>
    <p:sldId id="371" r:id="rId31"/>
    <p:sldId id="266" r:id="rId32"/>
    <p:sldId id="267" r:id="rId33"/>
    <p:sldId id="268" r:id="rId34"/>
    <p:sldId id="269" r:id="rId35"/>
    <p:sldId id="270" r:id="rId36"/>
    <p:sldId id="271" r:id="rId37"/>
    <p:sldId id="272" r:id="rId38"/>
    <p:sldId id="273" r:id="rId39"/>
    <p:sldId id="274" r:id="rId40"/>
    <p:sldId id="276" r:id="rId41"/>
    <p:sldId id="320" r:id="rId42"/>
    <p:sldId id="277" r:id="rId43"/>
    <p:sldId id="372" r:id="rId44"/>
    <p:sldId id="279" r:id="rId45"/>
    <p:sldId id="280" r:id="rId46"/>
    <p:sldId id="281" r:id="rId47"/>
    <p:sldId id="282" r:id="rId48"/>
    <p:sldId id="317" r:id="rId49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0" roundtripDataSignature="AMtx7mgMvwP9ywRzimF1eSlUgzV5CiVz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F4B183"/>
    <a:srgbClr val="0860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5"/>
    <p:restoredTop sz="87887"/>
  </p:normalViewPr>
  <p:slideViewPr>
    <p:cSldViewPr snapToGrid="0" snapToObjects="1">
      <p:cViewPr varScale="1">
        <p:scale>
          <a:sx n="108" d="100"/>
          <a:sy n="108" d="100"/>
        </p:scale>
        <p:origin x="1832" y="18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80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3" name="Google Shape;523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5" name="Google Shape;555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66" name="Google Shape;566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7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85" name="Google Shape;585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7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98" name="Google Shape;598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1" name="Google Shape;611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44" name="Google Shape;544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1" name="Google Shape;551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1" name="Google Shape;551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88053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1" name="Google Shape;551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5648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4122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66" name="Google Shape;56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77" name="Google Shape;577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8" name="Google Shape;588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89" name="Google Shape;589;p7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8" name="Google Shape;588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89" name="Google Shape;589;p7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1091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0" name="Google Shape;600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1" name="Google Shape;601;p7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0" name="Google Shape;600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1" name="Google Shape;601;p7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7485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1" name="Google Shape;611;p7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2" name="Google Shape;612;p7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2" name="Google Shape;622;p7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23" name="Google Shape;623;p7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3" name="Google Shape;633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4" name="Google Shape;634;p7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4" name="Google Shape;644;p7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45" name="Google Shape;645;p7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" name="Google Shape;61;p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9223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13" name="Google Shape;11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2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21" name="Google Shape;121;p2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p2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44" name="Google Shape;144;p2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0" name="Google Shape;18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7" name="Google Shape;18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07" name="Google Shape;20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4" name="Google Shape;21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38" name="Google Shape;23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63" name="Google Shape;26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" name="Google Shape;61;p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90546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1" name="Google Shape;32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1" name="Google Shape;32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6901625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54" name="Google Shape;354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174706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8" name="Google Shape;368;p3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9" name="Google Shape;369;p3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44</a:t>
            </a:fld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8" name="Google Shape;39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06" name="Google Shape;40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4" name="Google Shape;414;p3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5" name="Google Shape;415;p3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47</a:t>
            </a:fld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8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816" name="Google Shape;816;p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91" name="Google Shape;9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24524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76" name="Google Shape;476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90" name="Google Shape;490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98" name="Google Shape;498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34668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27EFEB19-51EA-34D9-A5D9-6ECA813952A7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7C5B71F9-0057-CDBA-50DC-CAE7109C537B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1AB5F857-ACE6-60BF-7898-AFBBA2B9923A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9: Exam Preparation &amp; Building a Computer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3F81FFA0-2BE6-859E-C6E3-53DDFDB00E61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D2AB1BB7-4C75-2254-06A2-A19295D4AC30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A10FB8E3-9771-188D-9B1C-2DB4F1ED210E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050078F1-40D3-138F-6486-3223BF6E6195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9: Exam Preparation &amp; Building a Computer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2EEFA769-EBD1-CB02-B95F-BA4E6342F997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Exam Preparation &amp; Building a Computer</a:t>
            </a:r>
            <a:endParaRPr sz="3100"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685800" y="5219363"/>
            <a:ext cx="7772400" cy="127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Exam Preparation, Multiplication Implementation Exercise, Building a Computer, Hack CPU Interface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Symbols</a:t>
            </a:r>
            <a:endParaRPr/>
          </a:p>
        </p:txBody>
      </p:sp>
      <p:sp>
        <p:nvSpPr>
          <p:cNvPr id="526" name="Google Shape;526;p6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Symbols are simply an </a:t>
            </a:r>
            <a:r>
              <a:rPr lang="en-US" u="sng" dirty="0"/>
              <a:t>alias</a:t>
            </a:r>
            <a:r>
              <a:rPr lang="en-US" dirty="0"/>
              <a:t> for some address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Only in the symbolic code—don’t turn into a binary instruction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Assembler converts use of that symbol to its value instead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27" name="Google Shape;527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528" name="Google Shape;528;p68"/>
          <p:cNvSpPr/>
          <p:nvPr/>
        </p:nvSpPr>
        <p:spPr>
          <a:xfrm>
            <a:off x="1308400" y="4012950"/>
            <a:ext cx="1314300" cy="228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D=0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(LOOP)  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</a:t>
            </a:r>
            <a:r>
              <a:rPr lang="en-US" sz="16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LOOP</a:t>
            </a:r>
            <a:endParaRPr sz="1600" b="1" i="0" u="none" strike="noStrike" cap="none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29" name="Google Shape;529;p68"/>
          <p:cNvSpPr txBox="1"/>
          <p:nvPr/>
        </p:nvSpPr>
        <p:spPr>
          <a:xfrm>
            <a:off x="815925" y="4013000"/>
            <a:ext cx="492600" cy="22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03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04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0" name="Google Shape;530;p68"/>
          <p:cNvSpPr/>
          <p:nvPr/>
        </p:nvSpPr>
        <p:spPr>
          <a:xfrm>
            <a:off x="5560049" y="4012925"/>
            <a:ext cx="2225825" cy="2284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0000000000000011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1110101010010000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0000000000010101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1110111111010000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00000000000000</a:t>
            </a:r>
            <a:r>
              <a:rPr lang="en-US" sz="16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endParaRPr sz="1600" b="1" i="0" u="none" strike="noStrike" cap="none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1" name="Google Shape;531;p68"/>
          <p:cNvSpPr txBox="1"/>
          <p:nvPr/>
        </p:nvSpPr>
        <p:spPr>
          <a:xfrm>
            <a:off x="5067450" y="4012975"/>
            <a:ext cx="492600" cy="22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03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04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8"/>
          <p:cNvSpPr txBox="1"/>
          <p:nvPr/>
        </p:nvSpPr>
        <p:spPr>
          <a:xfrm>
            <a:off x="3304613" y="4695650"/>
            <a:ext cx="1573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Assemble</a:t>
            </a:r>
            <a:endParaRPr sz="1400" b="1" i="0" u="none" strike="noStrike" cap="none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68"/>
          <p:cNvSpPr/>
          <p:nvPr/>
        </p:nvSpPr>
        <p:spPr>
          <a:xfrm>
            <a:off x="3182013" y="4992750"/>
            <a:ext cx="1423200" cy="453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68"/>
          <p:cNvSpPr/>
          <p:nvPr/>
        </p:nvSpPr>
        <p:spPr>
          <a:xfrm>
            <a:off x="3156725" y="3564975"/>
            <a:ext cx="1869300" cy="9810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F4CCCC"/>
          </a:solidFill>
          <a:ln w="28575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LOOP = 02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" grpId="0" animBg="1"/>
      <p:bldP spid="529" grpId="0"/>
      <p:bldP spid="530" grpId="0" animBg="1"/>
      <p:bldP spid="531" grpId="0"/>
      <p:bldP spid="532" grpId="0"/>
      <p:bldP spid="533" grpId="0" animBg="1"/>
      <p:bldP spid="5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558" name="Google Shape;558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75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Syntax: 				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jump</a:t>
            </a:r>
            <a:r>
              <a:rPr lang="en-US" dirty="0"/>
              <a:t>  optional)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dirty="0"/>
              <a:t> is a combination of destination registers: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2400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dirty="0"/>
              <a:t> is a computation: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2400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r>
              <a:rPr lang="en-US" dirty="0"/>
              <a:t> is an unconditional or conditional jump: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24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Semantics: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Computes value of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Stores results in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dirty="0"/>
              <a:t> (if specified)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r>
              <a:rPr lang="en-US" dirty="0"/>
              <a:t> is specified and condition is true (by testing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dirty="0"/>
              <a:t> result), jump to instruction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ROM[A]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9" name="Google Shape;559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560" name="Google Shape;560;p70"/>
          <p:cNvSpPr/>
          <p:nvPr/>
        </p:nvSpPr>
        <p:spPr>
          <a:xfrm>
            <a:off x="1902370" y="1501858"/>
            <a:ext cx="3066600" cy="4062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comp ; jump</a:t>
            </a:r>
            <a:endParaRPr sz="20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1" name="Google Shape;561;p70"/>
          <p:cNvSpPr/>
          <p:nvPr/>
        </p:nvSpPr>
        <p:spPr>
          <a:xfrm>
            <a:off x="1135379" y="2323494"/>
            <a:ext cx="3276601" cy="310033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M, D, MD, A, AM, AD, AMD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70"/>
          <p:cNvSpPr/>
          <p:nvPr/>
        </p:nvSpPr>
        <p:spPr>
          <a:xfrm>
            <a:off x="1135379" y="3131530"/>
            <a:ext cx="7680900" cy="570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0, 1, -1, D, A, !D, !A, -D, -A, D+1, A+1, D-1, A-1, D+A, D-A, A-D, D&amp;A, D|A, M, !M, -M, M+1, M-1, D+M, D-M, M-D, D&amp;M, D|M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70"/>
          <p:cNvSpPr/>
          <p:nvPr/>
        </p:nvSpPr>
        <p:spPr>
          <a:xfrm>
            <a:off x="1135379" y="4269772"/>
            <a:ext cx="4358700" cy="309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JGT, JEQ, JGE, JLT, JNE, JLE, JMP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" grpId="0" animBg="1"/>
      <p:bldP spid="562" grpId="0" animBg="1"/>
      <p:bldP spid="56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569" name="Google Shape;569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570" name="Google Shape;570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571" name="Google Shape;571;p71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2" name="Google Shape;572;p71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3" name="Google Shape;573;p71"/>
          <p:cNvSpPr/>
          <p:nvPr/>
        </p:nvSpPr>
        <p:spPr>
          <a:xfrm rot="5400000">
            <a:off x="7855011" y="2078124"/>
            <a:ext cx="138972" cy="1297123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71"/>
          <p:cNvSpPr/>
          <p:nvPr/>
        </p:nvSpPr>
        <p:spPr>
          <a:xfrm>
            <a:off x="7422778" y="3072087"/>
            <a:ext cx="1357800" cy="762000"/>
          </a:xfrm>
          <a:prstGeom prst="wedgeRectCallout">
            <a:avLst>
              <a:gd name="adj1" fmla="val -20835"/>
              <a:gd name="adj2" fmla="val -83504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Jump: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Condition for jumping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75" name="Google Shape;575;p71"/>
          <p:cNvSpPr/>
          <p:nvPr/>
        </p:nvSpPr>
        <p:spPr>
          <a:xfrm rot="5400000">
            <a:off x="6462323" y="2138512"/>
            <a:ext cx="137160" cy="11811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71"/>
          <p:cNvSpPr/>
          <p:nvPr/>
        </p:nvSpPr>
        <p:spPr>
          <a:xfrm>
            <a:off x="5798967" y="3069416"/>
            <a:ext cx="1508476" cy="762000"/>
          </a:xfrm>
          <a:prstGeom prst="wedgeRectCallout">
            <a:avLst>
              <a:gd name="adj1" fmla="val -20889"/>
              <a:gd name="adj2" fmla="val -83504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Dest</a:t>
            </a: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Where to store result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77" name="Google Shape;577;p71"/>
          <p:cNvSpPr/>
          <p:nvPr/>
        </p:nvSpPr>
        <p:spPr>
          <a:xfrm rot="5400000">
            <a:off x="4249167" y="1268048"/>
            <a:ext cx="139208" cy="2929604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71"/>
          <p:cNvSpPr/>
          <p:nvPr/>
        </p:nvSpPr>
        <p:spPr>
          <a:xfrm>
            <a:off x="2922690" y="3064467"/>
            <a:ext cx="2762712" cy="762000"/>
          </a:xfrm>
          <a:prstGeom prst="wedgeRectCallout">
            <a:avLst>
              <a:gd name="adj1" fmla="val -21372"/>
              <a:gd name="adj2" fmla="val -83504"/>
            </a:avLst>
          </a:prstGeom>
          <a:solidFill>
            <a:srgbClr val="674E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ALU Operation (a bit chooses between A and M)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79" name="Google Shape;579;p71"/>
          <p:cNvSpPr/>
          <p:nvPr/>
        </p:nvSpPr>
        <p:spPr>
          <a:xfrm rot="5400000">
            <a:off x="2420020" y="2478492"/>
            <a:ext cx="131798" cy="503562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71"/>
          <p:cNvSpPr/>
          <p:nvPr/>
        </p:nvSpPr>
        <p:spPr>
          <a:xfrm>
            <a:off x="1836557" y="3064467"/>
            <a:ext cx="966900" cy="762000"/>
          </a:xfrm>
          <a:prstGeom prst="wedgeRectCallout">
            <a:avLst>
              <a:gd name="adj1" fmla="val 20545"/>
              <a:gd name="adj2" fmla="val -83504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Unused</a:t>
            </a:r>
            <a:endParaRPr sz="1400" b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81" name="Google Shape;581;p71"/>
          <p:cNvSpPr/>
          <p:nvPr/>
        </p:nvSpPr>
        <p:spPr>
          <a:xfrm>
            <a:off x="121483" y="3064467"/>
            <a:ext cx="1595841" cy="762000"/>
          </a:xfrm>
          <a:prstGeom prst="wedgeRectCallout">
            <a:avLst>
              <a:gd name="adj1" fmla="val 70943"/>
              <a:gd name="adj2" fmla="val -84780"/>
            </a:avLst>
          </a:prstGeom>
          <a:solidFill>
            <a:srgbClr val="4A86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Family: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C-Instruction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582" name="Google Shape;582;p71"/>
          <p:cNvSpPr/>
          <p:nvPr/>
        </p:nvSpPr>
        <p:spPr>
          <a:xfrm rot="5400000">
            <a:off x="1959982" y="2610280"/>
            <a:ext cx="119184" cy="2526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7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588" name="Google Shape;588;p7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589" name="Google Shape;589;p7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590" name="Google Shape;590;p72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1" name="Google Shape;591;p72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594" name="Google Shape;594;p7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68488" y="4116230"/>
            <a:ext cx="4983075" cy="22178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8240"/>
              </a:srgbClr>
            </a:outerShdw>
          </a:effectLst>
        </p:spPr>
      </p:pic>
      <p:sp>
        <p:nvSpPr>
          <p:cNvPr id="595" name="Google Shape;595;p72"/>
          <p:cNvSpPr/>
          <p:nvPr/>
        </p:nvSpPr>
        <p:spPr>
          <a:xfrm>
            <a:off x="757700" y="4963993"/>
            <a:ext cx="1447500" cy="522300"/>
          </a:xfrm>
          <a:prstGeom prst="homePlate">
            <a:avLst>
              <a:gd name="adj" fmla="val 50000"/>
            </a:avLst>
          </a:prstGeom>
          <a:solidFill>
            <a:srgbClr val="E06666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4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9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Chapter 4</a:t>
            </a:r>
            <a:endParaRPr sz="19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573;p71">
            <a:extLst>
              <a:ext uri="{FF2B5EF4-FFF2-40B4-BE49-F238E27FC236}">
                <a16:creationId xmlns:a16="http://schemas.microsoft.com/office/drawing/2014/main" id="{77B2D4C3-144B-5E8D-686C-3052E91F1955}"/>
              </a:ext>
            </a:extLst>
          </p:cNvPr>
          <p:cNvSpPr/>
          <p:nvPr/>
        </p:nvSpPr>
        <p:spPr>
          <a:xfrm rot="5400000">
            <a:off x="7855011" y="2078124"/>
            <a:ext cx="138972" cy="1297123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74;p71">
            <a:extLst>
              <a:ext uri="{FF2B5EF4-FFF2-40B4-BE49-F238E27FC236}">
                <a16:creationId xmlns:a16="http://schemas.microsoft.com/office/drawing/2014/main" id="{6FB5FE7E-1754-0BCA-59AA-2CE788C3C11C}"/>
              </a:ext>
            </a:extLst>
          </p:cNvPr>
          <p:cNvSpPr/>
          <p:nvPr/>
        </p:nvSpPr>
        <p:spPr>
          <a:xfrm>
            <a:off x="7422778" y="3072087"/>
            <a:ext cx="1357800" cy="762000"/>
          </a:xfrm>
          <a:prstGeom prst="wedgeRectCallout">
            <a:avLst>
              <a:gd name="adj1" fmla="val -20835"/>
              <a:gd name="adj2" fmla="val -83504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Jump: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Condition for jumping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7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601" name="Google Shape;601;p7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602" name="Google Shape;602;p7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603" name="Google Shape;603;p73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4" name="Google Shape;604;p73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607" name="Google Shape;607;p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76175" y="4145888"/>
            <a:ext cx="5391650" cy="1968463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800"/>
              </a:srgbClr>
            </a:outerShdw>
          </a:effectLst>
        </p:spPr>
      </p:pic>
      <p:sp>
        <p:nvSpPr>
          <p:cNvPr id="608" name="Google Shape;608;p73"/>
          <p:cNvSpPr/>
          <p:nvPr/>
        </p:nvSpPr>
        <p:spPr>
          <a:xfrm>
            <a:off x="520936" y="4973625"/>
            <a:ext cx="1447500" cy="522300"/>
          </a:xfrm>
          <a:prstGeom prst="homePlate">
            <a:avLst>
              <a:gd name="adj" fmla="val 50000"/>
            </a:avLst>
          </a:prstGeom>
          <a:solidFill>
            <a:srgbClr val="E06666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4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9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Chapter 4</a:t>
            </a:r>
            <a:endParaRPr sz="19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575;p71">
            <a:extLst>
              <a:ext uri="{FF2B5EF4-FFF2-40B4-BE49-F238E27FC236}">
                <a16:creationId xmlns:a16="http://schemas.microsoft.com/office/drawing/2014/main" id="{341EAFD0-6F41-3657-4E9A-405265CBD0BE}"/>
              </a:ext>
            </a:extLst>
          </p:cNvPr>
          <p:cNvSpPr/>
          <p:nvPr/>
        </p:nvSpPr>
        <p:spPr>
          <a:xfrm rot="5400000">
            <a:off x="6462323" y="2138512"/>
            <a:ext cx="137160" cy="11811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76;p71">
            <a:extLst>
              <a:ext uri="{FF2B5EF4-FFF2-40B4-BE49-F238E27FC236}">
                <a16:creationId xmlns:a16="http://schemas.microsoft.com/office/drawing/2014/main" id="{082D8C9C-5565-52DD-AAB6-EA7B5BE0388D}"/>
              </a:ext>
            </a:extLst>
          </p:cNvPr>
          <p:cNvSpPr/>
          <p:nvPr/>
        </p:nvSpPr>
        <p:spPr>
          <a:xfrm>
            <a:off x="5798967" y="3069416"/>
            <a:ext cx="1508476" cy="762000"/>
          </a:xfrm>
          <a:prstGeom prst="wedgeRectCallout">
            <a:avLst>
              <a:gd name="adj1" fmla="val -20889"/>
              <a:gd name="adj2" fmla="val -83504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Dest</a:t>
            </a: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Where to store result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614" name="Google Shape;614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Symbolic:</a:t>
            </a:r>
            <a:endParaRPr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20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Binary:</a:t>
            </a:r>
            <a:endParaRPr/>
          </a:p>
        </p:txBody>
      </p:sp>
      <p:sp>
        <p:nvSpPr>
          <p:cNvPr id="615" name="Google Shape;615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616" name="Google Shape;616;p74"/>
          <p:cNvSpPr/>
          <p:nvPr/>
        </p:nvSpPr>
        <p:spPr>
          <a:xfrm>
            <a:off x="2278742" y="1430362"/>
            <a:ext cx="3018971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r>
              <a:rPr lang="en-US" sz="20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endParaRPr sz="2000" b="1" i="0" u="none" strike="noStrike" cap="none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7" name="Google Shape;617;p74"/>
          <p:cNvSpPr/>
          <p:nvPr/>
        </p:nvSpPr>
        <p:spPr>
          <a:xfrm>
            <a:off x="1874163" y="2174434"/>
            <a:ext cx="6847099" cy="463623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2000" b="1" i="0" u="none" strike="noStrike" cap="none" dirty="0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2000" b="1" i="0" u="none" strike="noStrike" cap="none" dirty="0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 dirty="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c1 c2 c3 c4 c5 c6</a:t>
            </a:r>
            <a:r>
              <a:rPr lang="en-US" sz="20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d1 d2 d3 </a:t>
            </a:r>
            <a:r>
              <a:rPr lang="en-US" sz="2000" b="1" i="0" u="none" strike="noStrike" cap="none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j1 j2 j3</a:t>
            </a:r>
            <a:endParaRPr sz="2000" b="1" i="0" u="none" strike="noStrike" cap="none" dirty="0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9" name="Google Shape;619;p74"/>
          <p:cNvSpPr/>
          <p:nvPr/>
        </p:nvSpPr>
        <p:spPr>
          <a:xfrm>
            <a:off x="6324037" y="2767978"/>
            <a:ext cx="2753435" cy="813888"/>
          </a:xfrm>
          <a:prstGeom prst="wedgeRectCallout">
            <a:avLst>
              <a:gd name="adj1" fmla="val -71740"/>
              <a:gd name="adj2" fmla="val -46473"/>
            </a:avLst>
          </a:prstGeom>
          <a:solidFill>
            <a:srgbClr val="674E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ALU Operation (a bit chooses between A and M)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pic>
        <p:nvPicPr>
          <p:cNvPr id="620" name="Google Shape;620;p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3940" y="2833361"/>
            <a:ext cx="4750784" cy="4017174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</p:pic>
      <p:sp>
        <p:nvSpPr>
          <p:cNvPr id="621" name="Google Shape;621;p74"/>
          <p:cNvSpPr/>
          <p:nvPr/>
        </p:nvSpPr>
        <p:spPr>
          <a:xfrm>
            <a:off x="82402" y="4742477"/>
            <a:ext cx="1288895" cy="522300"/>
          </a:xfrm>
          <a:prstGeom prst="homePlate">
            <a:avLst>
              <a:gd name="adj" fmla="val 50000"/>
            </a:avLst>
          </a:prstGeom>
          <a:solidFill>
            <a:srgbClr val="E06666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-US" sz="19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Chapter 4</a:t>
            </a:r>
            <a:endParaRPr sz="19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74"/>
          <p:cNvSpPr txBox="1"/>
          <p:nvPr/>
        </p:nvSpPr>
        <p:spPr>
          <a:xfrm>
            <a:off x="5919000" y="4742477"/>
            <a:ext cx="2615400" cy="11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None/>
            </a:pPr>
            <a:r>
              <a:rPr lang="en-US"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Important: just pattern matching text!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None/>
            </a:pPr>
            <a:r>
              <a:rPr lang="en-US" sz="18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Cannot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have “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1+M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74"/>
          <p:cNvSpPr/>
          <p:nvPr/>
        </p:nvSpPr>
        <p:spPr>
          <a:xfrm>
            <a:off x="4564380" y="5185975"/>
            <a:ext cx="457200" cy="332810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77;p71">
            <a:extLst>
              <a:ext uri="{FF2B5EF4-FFF2-40B4-BE49-F238E27FC236}">
                <a16:creationId xmlns:a16="http://schemas.microsoft.com/office/drawing/2014/main" id="{25F2AD17-1860-EB3C-1A74-9C7E2FAC653B}"/>
              </a:ext>
            </a:extLst>
          </p:cNvPr>
          <p:cNvSpPr/>
          <p:nvPr/>
        </p:nvSpPr>
        <p:spPr>
          <a:xfrm rot="5400000">
            <a:off x="4249167" y="1268048"/>
            <a:ext cx="139208" cy="2929604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" grpId="0"/>
      <p:bldP spid="6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47" name="Google Shape;547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Write a program that multiplies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R0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/>
              <a:t> and stores the result in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R2</a:t>
            </a:r>
            <a:endParaRPr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Remember we don’t have a multiply operation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will have to use add and loops to get the job done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Roadmap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Start with pseudocode using if statements, loops, etc.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Remove conditionals and loops by using jumps in pseudocode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Convert pseudocode to assembly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48" name="Google Shape;548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54" name="Google Shape;554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Goal: Implement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R0 × R1 = R2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5" name="Google Shape;555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EB15AF3-DE8B-9AFE-EAC7-B95A283649D0}"/>
              </a:ext>
            </a:extLst>
          </p:cNvPr>
          <p:cNvGraphicFramePr>
            <a:graphicFrameLocks noGrp="1"/>
          </p:cNvGraphicFramePr>
          <p:nvPr/>
        </p:nvGraphicFramePr>
        <p:xfrm>
          <a:off x="658368" y="2250440"/>
          <a:ext cx="7876032" cy="43698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016">
                  <a:extLst>
                    <a:ext uri="{9D8B030D-6E8A-4147-A177-3AD203B41FA5}">
                      <a16:colId xmlns:a16="http://schemas.microsoft.com/office/drawing/2014/main" val="1590565910"/>
                    </a:ext>
                  </a:extLst>
                </a:gridCol>
                <a:gridCol w="3938016">
                  <a:extLst>
                    <a:ext uri="{9D8B030D-6E8A-4147-A177-3AD203B41FA5}">
                      <a16:colId xmlns:a16="http://schemas.microsoft.com/office/drawing/2014/main" val="3543207471"/>
                    </a:ext>
                  </a:extLst>
                </a:gridCol>
              </a:tblGrid>
              <a:tr h="499504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Pseudocode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Hack Assembly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3333029"/>
                  </a:ext>
                </a:extLst>
              </a:tr>
              <a:tr h="3870312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553139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54" name="Google Shape;554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Goal: Implement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R0 × R1 = R2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5" name="Google Shape;555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EB15AF3-DE8B-9AFE-EAC7-B95A283649D0}"/>
              </a:ext>
            </a:extLst>
          </p:cNvPr>
          <p:cNvGraphicFramePr>
            <a:graphicFrameLocks noGrp="1"/>
          </p:cNvGraphicFramePr>
          <p:nvPr/>
        </p:nvGraphicFramePr>
        <p:xfrm>
          <a:off x="658368" y="2250440"/>
          <a:ext cx="7876032" cy="43698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016">
                  <a:extLst>
                    <a:ext uri="{9D8B030D-6E8A-4147-A177-3AD203B41FA5}">
                      <a16:colId xmlns:a16="http://schemas.microsoft.com/office/drawing/2014/main" val="1590565910"/>
                    </a:ext>
                  </a:extLst>
                </a:gridCol>
                <a:gridCol w="3938016">
                  <a:extLst>
                    <a:ext uri="{9D8B030D-6E8A-4147-A177-3AD203B41FA5}">
                      <a16:colId xmlns:a16="http://schemas.microsoft.com/office/drawing/2014/main" val="3543207471"/>
                    </a:ext>
                  </a:extLst>
                </a:gridCol>
              </a:tblGrid>
              <a:tr h="499504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Pseudocode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Hack Assembly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3333029"/>
                  </a:ext>
                </a:extLst>
              </a:tr>
              <a:tr h="3870312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5531393"/>
                  </a:ext>
                </a:extLst>
              </a:tr>
            </a:tbl>
          </a:graphicData>
        </a:graphic>
      </p:graphicFrame>
      <p:sp>
        <p:nvSpPr>
          <p:cNvPr id="2" name="Google Shape;554;p67">
            <a:extLst>
              <a:ext uri="{FF2B5EF4-FFF2-40B4-BE49-F238E27FC236}">
                <a16:creationId xmlns:a16="http://schemas.microsoft.com/office/drawing/2014/main" id="{5E5E4DC5-E6EE-156E-140D-C6B9DDCC1AF8}"/>
              </a:ext>
            </a:extLst>
          </p:cNvPr>
          <p:cNvSpPr txBox="1">
            <a:spLocks/>
          </p:cNvSpPr>
          <p:nvPr/>
        </p:nvSpPr>
        <p:spPr>
          <a:xfrm>
            <a:off x="658368" y="2867787"/>
            <a:ext cx="3794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Approach: add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R0</a:t>
            </a:r>
            <a:r>
              <a:rPr lang="en-US" dirty="0"/>
              <a:t> to the result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/>
              <a:t> times</a:t>
            </a:r>
          </a:p>
          <a:p>
            <a:pPr marL="347472" indent="-347472"/>
            <a:endParaRPr lang="en-US"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sym typeface="Cambria Math"/>
            </a:endParaRPr>
          </a:p>
          <a:p>
            <a:pPr marL="347472" indent="-347472"/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  <a:p>
            <a:pPr marL="0" indent="0">
              <a:buFont typeface="Noto Sans Symbols"/>
              <a:buNone/>
            </a:pPr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151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54" name="Google Shape;554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Goal: Implement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R0 × R1 = R2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latin typeface="Cambria Math"/>
              <a:ea typeface="Cambria Math"/>
              <a:sym typeface="Cambria Math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5" name="Google Shape;555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EB15AF3-DE8B-9AFE-EAC7-B95A283649D0}"/>
              </a:ext>
            </a:extLst>
          </p:cNvPr>
          <p:cNvGraphicFramePr>
            <a:graphicFrameLocks noGrp="1"/>
          </p:cNvGraphicFramePr>
          <p:nvPr/>
        </p:nvGraphicFramePr>
        <p:xfrm>
          <a:off x="658368" y="2250440"/>
          <a:ext cx="7876032" cy="43698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8016">
                  <a:extLst>
                    <a:ext uri="{9D8B030D-6E8A-4147-A177-3AD203B41FA5}">
                      <a16:colId xmlns:a16="http://schemas.microsoft.com/office/drawing/2014/main" val="1590565910"/>
                    </a:ext>
                  </a:extLst>
                </a:gridCol>
                <a:gridCol w="3938016">
                  <a:extLst>
                    <a:ext uri="{9D8B030D-6E8A-4147-A177-3AD203B41FA5}">
                      <a16:colId xmlns:a16="http://schemas.microsoft.com/office/drawing/2014/main" val="3543207471"/>
                    </a:ext>
                  </a:extLst>
                </a:gridCol>
              </a:tblGrid>
              <a:tr h="499504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Pseudocode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Hack Assembly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3333029"/>
                  </a:ext>
                </a:extLst>
              </a:tr>
              <a:tr h="3870312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5531393"/>
                  </a:ext>
                </a:extLst>
              </a:tr>
            </a:tbl>
          </a:graphicData>
        </a:graphic>
      </p:graphicFrame>
      <p:sp>
        <p:nvSpPr>
          <p:cNvPr id="2" name="Google Shape;554;p67">
            <a:extLst>
              <a:ext uri="{FF2B5EF4-FFF2-40B4-BE49-F238E27FC236}">
                <a16:creationId xmlns:a16="http://schemas.microsoft.com/office/drawing/2014/main" id="{5E5E4DC5-E6EE-156E-140D-C6B9DDCC1AF8}"/>
              </a:ext>
            </a:extLst>
          </p:cNvPr>
          <p:cNvSpPr txBox="1">
            <a:spLocks/>
          </p:cNvSpPr>
          <p:nvPr/>
        </p:nvSpPr>
        <p:spPr>
          <a:xfrm>
            <a:off x="658368" y="2867787"/>
            <a:ext cx="3794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Approach: add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R0</a:t>
            </a:r>
            <a:r>
              <a:rPr lang="en-US" dirty="0"/>
              <a:t> to the result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/>
              <a:t> times</a:t>
            </a:r>
          </a:p>
          <a:p>
            <a:pPr marL="347472" indent="-347472"/>
            <a:endParaRPr lang="en-US"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cs typeface="Calibri" panose="020F0502020204030204" pitchFamily="34" charset="0"/>
              <a:sym typeface="Cambria Math"/>
            </a:endParaRPr>
          </a:p>
          <a:p>
            <a:pPr marL="347472" indent="-347472"/>
            <a:endParaRPr lang="en-US" dirty="0">
              <a:latin typeface="Cambria Math"/>
              <a:ea typeface="Cambria Math"/>
              <a:sym typeface="Cambria Math"/>
            </a:endParaRPr>
          </a:p>
          <a:p>
            <a:pPr marL="347472" indent="-347472"/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  <a:p>
            <a:pPr marL="0" indent="0">
              <a:buFont typeface="Noto Sans Symbols"/>
              <a:buNone/>
            </a:pPr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  <p:sp>
        <p:nvSpPr>
          <p:cNvPr id="3" name="Google Shape;563;g110e224f861_0_0">
            <a:extLst>
              <a:ext uri="{FF2B5EF4-FFF2-40B4-BE49-F238E27FC236}">
                <a16:creationId xmlns:a16="http://schemas.microsoft.com/office/drawing/2014/main" id="{B50D4725-D423-8BC0-FFAF-7A5E1BB29253}"/>
              </a:ext>
            </a:extLst>
          </p:cNvPr>
          <p:cNvSpPr txBox="1"/>
          <p:nvPr/>
        </p:nvSpPr>
        <p:spPr>
          <a:xfrm>
            <a:off x="1240830" y="4320797"/>
            <a:ext cx="26292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39122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Exam Preparation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Study Strategies, Mock Exam Problem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Multiplication Implementation Exercise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Multiplying Two Numbers in Hack Assembly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Building a Computer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Architecture, Fetch and Execute Cycle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Interface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3889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69" name="Google Shape;569;p6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Remove loops from pseudocode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 labels to notate important sections of the code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70" name="Google Shape;570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sp>
        <p:nvSpPr>
          <p:cNvPr id="571" name="Google Shape;571;p68"/>
          <p:cNvSpPr txBox="1"/>
          <p:nvPr/>
        </p:nvSpPr>
        <p:spPr>
          <a:xfrm>
            <a:off x="4570717" y="1358934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Attempt 1: What happens when </a:t>
            </a:r>
            <a:r>
              <a:rPr lang="en-US" sz="2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R1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0? What should happen?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68"/>
          <p:cNvSpPr txBox="1"/>
          <p:nvPr/>
        </p:nvSpPr>
        <p:spPr>
          <a:xfrm>
            <a:off x="1169792" y="4120106"/>
            <a:ext cx="2629289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3" name="Google Shape;573;p68"/>
          <p:cNvSpPr txBox="1"/>
          <p:nvPr/>
        </p:nvSpPr>
        <p:spPr>
          <a:xfrm>
            <a:off x="4955133" y="3327598"/>
            <a:ext cx="3807867" cy="3003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R1 = R1 - 1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IF R1 &gt; 0 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INFINITE LOOP</a:t>
            </a:r>
            <a:endParaRPr/>
          </a:p>
        </p:txBody>
      </p:sp>
      <p:sp>
        <p:nvSpPr>
          <p:cNvPr id="574" name="Google Shape;574;p68"/>
          <p:cNvSpPr/>
          <p:nvPr/>
        </p:nvSpPr>
        <p:spPr>
          <a:xfrm>
            <a:off x="4164515" y="4578056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80" name="Google Shape;580;p6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Remove loops from pseudocode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 labels to notate important sections of the code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81" name="Google Shape;581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582" name="Google Shape;582;p69"/>
          <p:cNvSpPr txBox="1"/>
          <p:nvPr/>
        </p:nvSpPr>
        <p:spPr>
          <a:xfrm>
            <a:off x="4570717" y="1358934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Attempt 1: What happens when </a:t>
            </a:r>
            <a:r>
              <a:rPr lang="en-US" sz="2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R1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0? What should happen?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69"/>
          <p:cNvSpPr txBox="1"/>
          <p:nvPr/>
        </p:nvSpPr>
        <p:spPr>
          <a:xfrm>
            <a:off x="1169792" y="4120106"/>
            <a:ext cx="2629289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4" name="Google Shape;584;p69"/>
          <p:cNvSpPr txBox="1"/>
          <p:nvPr/>
        </p:nvSpPr>
        <p:spPr>
          <a:xfrm>
            <a:off x="5031333" y="2927622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585" name="Google Shape;585;p69"/>
          <p:cNvSpPr/>
          <p:nvPr/>
        </p:nvSpPr>
        <p:spPr>
          <a:xfrm>
            <a:off x="4164515" y="4578056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92" name="Google Shape;592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93" name="Google Shape;593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594" name="Google Shape;594;p70"/>
          <p:cNvSpPr txBox="1"/>
          <p:nvPr/>
        </p:nvSpPr>
        <p:spPr>
          <a:xfrm>
            <a:off x="4570717" y="1358934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70"/>
          <p:cNvSpPr txBox="1"/>
          <p:nvPr/>
        </p:nvSpPr>
        <p:spPr>
          <a:xfrm>
            <a:off x="762849" y="2263877"/>
            <a:ext cx="3807900" cy="37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>
              <a:solidFill>
                <a:srgbClr val="FF9A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596" name="Google Shape;596;p70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592" name="Google Shape;592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93" name="Google Shape;593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594" name="Google Shape;594;p70"/>
          <p:cNvSpPr txBox="1"/>
          <p:nvPr/>
        </p:nvSpPr>
        <p:spPr>
          <a:xfrm>
            <a:off x="4570717" y="1358934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70"/>
          <p:cNvSpPr txBox="1"/>
          <p:nvPr/>
        </p:nvSpPr>
        <p:spPr>
          <a:xfrm>
            <a:off x="762849" y="2263877"/>
            <a:ext cx="3807900" cy="37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>
              <a:solidFill>
                <a:srgbClr val="FF9A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596" name="Google Shape;596;p70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7" name="Google Shape;597;p70"/>
          <p:cNvSpPr txBox="1"/>
          <p:nvPr/>
        </p:nvSpPr>
        <p:spPr>
          <a:xfrm>
            <a:off x="5390359" y="2851277"/>
            <a:ext cx="3807867" cy="3003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3717266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604" name="Google Shape;604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05" name="Google Shape;605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606" name="Google Shape;606;p71"/>
          <p:cNvSpPr txBox="1"/>
          <p:nvPr/>
        </p:nvSpPr>
        <p:spPr>
          <a:xfrm>
            <a:off x="5384303" y="2263877"/>
            <a:ext cx="3807867" cy="5606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D = A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7" name="Google Shape;607;p71"/>
          <p:cNvSpPr txBox="1"/>
          <p:nvPr/>
        </p:nvSpPr>
        <p:spPr>
          <a:xfrm>
            <a:off x="762849" y="2263877"/>
            <a:ext cx="3807900" cy="3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608" name="Google Shape;608;p71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604" name="Google Shape;604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05" name="Google Shape;605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606" name="Google Shape;606;p71"/>
          <p:cNvSpPr txBox="1"/>
          <p:nvPr/>
        </p:nvSpPr>
        <p:spPr>
          <a:xfrm>
            <a:off x="5384303" y="2263877"/>
            <a:ext cx="3807867" cy="5606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D = A</a:t>
            </a:r>
            <a:endParaRPr b="1" dirty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7" name="Google Shape;607;p71"/>
          <p:cNvSpPr txBox="1"/>
          <p:nvPr/>
        </p:nvSpPr>
        <p:spPr>
          <a:xfrm>
            <a:off x="762849" y="2263877"/>
            <a:ext cx="3807900" cy="3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608" name="Google Shape;608;p71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08429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7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615" name="Google Shape;615;p7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16" name="Google Shape;616;p7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617" name="Google Shape;617;p72"/>
          <p:cNvSpPr txBox="1"/>
          <p:nvPr/>
        </p:nvSpPr>
        <p:spPr>
          <a:xfrm>
            <a:off x="5384303" y="2263877"/>
            <a:ext cx="3807867" cy="5606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8" name="Google Shape;618;p72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619" name="Google Shape;619;p72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7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626" name="Google Shape;626;p7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27" name="Google Shape;627;p7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  <p:sp>
        <p:nvSpPr>
          <p:cNvPr id="628" name="Google Shape;628;p73"/>
          <p:cNvSpPr txBox="1"/>
          <p:nvPr/>
        </p:nvSpPr>
        <p:spPr>
          <a:xfrm>
            <a:off x="5384303" y="1452421"/>
            <a:ext cx="3807867" cy="7094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@R0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D = M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@R2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M = M + 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9" name="Google Shape;629;p73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630" name="Google Shape;630;p73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637" name="Google Shape;637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38" name="Google Shape;638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sp>
        <p:nvSpPr>
          <p:cNvPr id="639" name="Google Shape;639;p74"/>
          <p:cNvSpPr txBox="1"/>
          <p:nvPr/>
        </p:nvSpPr>
        <p:spPr>
          <a:xfrm>
            <a:off x="5336133" y="1108346"/>
            <a:ext cx="3807867" cy="5940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D = M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@R2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M = M + D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@R1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M = M - 1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@LOOP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0; JMP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</p:txBody>
      </p:sp>
      <p:sp>
        <p:nvSpPr>
          <p:cNvPr id="640" name="Google Shape;640;p74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641" name="Google Shape;641;p74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7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 </a:t>
            </a:r>
            <a:endParaRPr dirty="0"/>
          </a:p>
        </p:txBody>
      </p:sp>
      <p:sp>
        <p:nvSpPr>
          <p:cNvPr id="648" name="Google Shape;648;p7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49" name="Google Shape;649;p7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sp>
        <p:nvSpPr>
          <p:cNvPr id="650" name="Google Shape;650;p75"/>
          <p:cNvSpPr txBox="1"/>
          <p:nvPr/>
        </p:nvSpPr>
        <p:spPr>
          <a:xfrm>
            <a:off x="5336133" y="1253923"/>
            <a:ext cx="3807867" cy="5355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M + 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M –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0; JMP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8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0; JMP</a:t>
            </a:r>
            <a:endParaRPr/>
          </a:p>
        </p:txBody>
      </p:sp>
      <p:sp>
        <p:nvSpPr>
          <p:cNvPr id="651" name="Google Shape;651;p75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652" name="Google Shape;652;p75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Gearing Up For Exams</a:t>
            </a:r>
            <a:endParaRPr dirty="0"/>
          </a:p>
        </p:txBody>
      </p:sp>
      <p:sp>
        <p:nvSpPr>
          <p:cNvPr id="64" name="Google Shape;64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4106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Make a Study Plan</a:t>
            </a:r>
          </a:p>
          <a:p>
            <a:pPr marL="640080" lvl="1" indent="-283464"/>
            <a:r>
              <a:rPr lang="en-US" dirty="0"/>
              <a:t>What key topics / concepts does your exam cover?</a:t>
            </a:r>
          </a:p>
          <a:p>
            <a:pPr marL="640080" lvl="1" indent="-283464"/>
            <a:r>
              <a:rPr lang="en-US" dirty="0"/>
              <a:t>How might your study guides look different for specific classes?</a:t>
            </a:r>
          </a:p>
          <a:p>
            <a:pPr marL="640080" lvl="1" indent="-283464"/>
            <a:r>
              <a:rPr lang="en-US" dirty="0"/>
              <a:t>What resources, materials, or people might you engage with?</a:t>
            </a:r>
          </a:p>
          <a:p>
            <a:pPr marL="640080" lvl="1" indent="-283464"/>
            <a:endParaRPr lang="en-US" dirty="0"/>
          </a:p>
          <a:p>
            <a:pPr marL="347472" lvl="0" indent="-347472"/>
            <a:r>
              <a:rPr lang="en-US" dirty="0"/>
              <a:t>Create a Schedule</a:t>
            </a:r>
          </a:p>
          <a:p>
            <a:pPr marL="640080" lvl="1" indent="-283464"/>
            <a:r>
              <a:rPr lang="en-US" dirty="0"/>
              <a:t>Avoid cramming</a:t>
            </a:r>
          </a:p>
          <a:p>
            <a:pPr marL="640080" lvl="1" indent="-283464"/>
            <a:r>
              <a:rPr lang="en-US" dirty="0"/>
              <a:t>Office hours, review sessions, study groups </a:t>
            </a:r>
          </a:p>
          <a:p>
            <a:pPr marL="640080" lvl="1" indent="-283464"/>
            <a:r>
              <a:rPr lang="en-US" dirty="0"/>
              <a:t>Reference your weekly time commitments &amp; quarterly calendar</a:t>
            </a:r>
          </a:p>
          <a:p>
            <a:pPr marL="640080" lvl="1" indent="-283464"/>
            <a:endParaRPr sz="2000" dirty="0"/>
          </a:p>
          <a:p>
            <a:pPr marL="347472" lvl="0" indent="-347472"/>
            <a:r>
              <a:rPr lang="en-US" dirty="0"/>
              <a:t>Test Yourself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are ways that can help address this?</a:t>
            </a:r>
          </a:p>
          <a:p>
            <a:pPr marL="640080" lvl="1" indent="-283464"/>
            <a:r>
              <a:rPr lang="en-US" dirty="0"/>
              <a:t>Replicate exam-like environments</a:t>
            </a:r>
          </a:p>
        </p:txBody>
      </p:sp>
      <p:sp>
        <p:nvSpPr>
          <p:cNvPr id="65" name="Google Shape;65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Exam Preparation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Strategies, Mock Exam Problem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Multiplication Implementation Exercise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Multiplying Two Numbers in Hack Assembly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Building a Computer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Architecture, Fetch and Execute Cycle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Interface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244450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Building a Computer</a:t>
            </a:r>
            <a:endParaRPr/>
          </a:p>
        </p:txBody>
      </p:sp>
      <p:sp>
        <p:nvSpPr>
          <p:cNvPr id="116" name="Google Shape;116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All your hardware efforts are about to pay off!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Perspective: </a:t>
            </a:r>
            <a:r>
              <a:rPr lang="en-US" sz="4400" b="1" dirty="0"/>
              <a:t>BUILDING A COMPUTER</a:t>
            </a:r>
            <a:endParaRPr lang="en-US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 Project 6, you will build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Computer.hdl</a:t>
            </a:r>
            <a:r>
              <a:rPr lang="en-US" dirty="0"/>
              <a:t>, the final, top-level chip in this course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all intents and purposes, a real computer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Simplified, but organization very similar to your laptop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7 onward, we will write software to make it useful</a:t>
            </a:r>
            <a:endParaRPr dirty="0"/>
          </a:p>
        </p:txBody>
      </p:sp>
      <p:sp>
        <p:nvSpPr>
          <p:cNvPr id="117" name="Google Shape;117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Von Neumann Architecture</a:t>
            </a:r>
            <a:endParaRPr/>
          </a:p>
        </p:txBody>
      </p:sp>
      <p:sp>
        <p:nvSpPr>
          <p:cNvPr id="124" name="Google Shape;124;p2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125" name="Google Shape;125;p26"/>
          <p:cNvSpPr/>
          <p:nvPr/>
        </p:nvSpPr>
        <p:spPr>
          <a:xfrm>
            <a:off x="1822651" y="1415200"/>
            <a:ext cx="5482200" cy="43164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26"/>
          <p:cNvSpPr/>
          <p:nvPr/>
        </p:nvSpPr>
        <p:spPr>
          <a:xfrm>
            <a:off x="2030975" y="2078725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6"/>
          <p:cNvSpPr/>
          <p:nvPr/>
        </p:nvSpPr>
        <p:spPr>
          <a:xfrm>
            <a:off x="357025" y="3322803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26"/>
          <p:cNvSpPr/>
          <p:nvPr/>
        </p:nvSpPr>
        <p:spPr>
          <a:xfrm>
            <a:off x="5022075" y="2078725"/>
            <a:ext cx="20913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26"/>
          <p:cNvSpPr/>
          <p:nvPr/>
        </p:nvSpPr>
        <p:spPr>
          <a:xfrm>
            <a:off x="5199025" y="4685879"/>
            <a:ext cx="17886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6"/>
          <p:cNvSpPr/>
          <p:nvPr/>
        </p:nvSpPr>
        <p:spPr>
          <a:xfrm>
            <a:off x="5199025" y="5104054"/>
            <a:ext cx="17886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6"/>
          <p:cNvSpPr/>
          <p:nvPr/>
        </p:nvSpPr>
        <p:spPr>
          <a:xfrm>
            <a:off x="7726175" y="3322803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26"/>
          <p:cNvSpPr/>
          <p:nvPr/>
        </p:nvSpPr>
        <p:spPr>
          <a:xfrm>
            <a:off x="1421550" y="3406975"/>
            <a:ext cx="4533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6"/>
          <p:cNvSpPr/>
          <p:nvPr/>
        </p:nvSpPr>
        <p:spPr>
          <a:xfrm>
            <a:off x="7304850" y="3406975"/>
            <a:ext cx="538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6"/>
          <p:cNvSpPr/>
          <p:nvPr/>
        </p:nvSpPr>
        <p:spPr>
          <a:xfrm rot="10800000">
            <a:off x="4449075" y="3664275"/>
            <a:ext cx="573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6"/>
          <p:cNvSpPr/>
          <p:nvPr/>
        </p:nvSpPr>
        <p:spPr>
          <a:xfrm>
            <a:off x="4588550" y="3189600"/>
            <a:ext cx="573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43308" y="2736190"/>
            <a:ext cx="1648825" cy="1820347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6"/>
          <p:cNvSpPr/>
          <p:nvPr/>
        </p:nvSpPr>
        <p:spPr>
          <a:xfrm>
            <a:off x="2467225" y="2736200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6"/>
          <p:cNvSpPr/>
          <p:nvPr/>
        </p:nvSpPr>
        <p:spPr>
          <a:xfrm>
            <a:off x="2467225" y="4062200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26"/>
          <p:cNvSpPr/>
          <p:nvPr/>
        </p:nvSpPr>
        <p:spPr>
          <a:xfrm>
            <a:off x="2030975" y="2736200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0" name="Google Shape;140;p26"/>
          <p:cNvSpPr/>
          <p:nvPr/>
        </p:nvSpPr>
        <p:spPr>
          <a:xfrm>
            <a:off x="2030975" y="4062200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Connecting the Computer: Buses</a:t>
            </a:r>
            <a:endParaRPr/>
          </a:p>
        </p:txBody>
      </p:sp>
      <p:sp>
        <p:nvSpPr>
          <p:cNvPr id="147" name="Google Shape;147;p2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148" name="Google Shape;148;p27"/>
          <p:cNvSpPr/>
          <p:nvPr/>
        </p:nvSpPr>
        <p:spPr>
          <a:xfrm>
            <a:off x="1815093" y="1172142"/>
            <a:ext cx="5482200" cy="40704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7"/>
          <p:cNvSpPr/>
          <p:nvPr/>
        </p:nvSpPr>
        <p:spPr>
          <a:xfrm>
            <a:off x="2023418" y="1589792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7"/>
          <p:cNvSpPr/>
          <p:nvPr/>
        </p:nvSpPr>
        <p:spPr>
          <a:xfrm>
            <a:off x="349468" y="2833870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7"/>
          <p:cNvSpPr/>
          <p:nvPr/>
        </p:nvSpPr>
        <p:spPr>
          <a:xfrm>
            <a:off x="4762318" y="1589792"/>
            <a:ext cx="23436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7"/>
          <p:cNvSpPr/>
          <p:nvPr/>
        </p:nvSpPr>
        <p:spPr>
          <a:xfrm>
            <a:off x="7718618" y="2833870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7"/>
          <p:cNvSpPr/>
          <p:nvPr/>
        </p:nvSpPr>
        <p:spPr>
          <a:xfrm>
            <a:off x="1413993" y="2918042"/>
            <a:ext cx="4533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7"/>
          <p:cNvSpPr/>
          <p:nvPr/>
        </p:nvSpPr>
        <p:spPr>
          <a:xfrm>
            <a:off x="7297293" y="2918042"/>
            <a:ext cx="538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7"/>
          <p:cNvSpPr/>
          <p:nvPr/>
        </p:nvSpPr>
        <p:spPr>
          <a:xfrm>
            <a:off x="2459668" y="2247267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7"/>
          <p:cNvSpPr/>
          <p:nvPr/>
        </p:nvSpPr>
        <p:spPr>
          <a:xfrm>
            <a:off x="2459668" y="3573267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7"/>
          <p:cNvSpPr/>
          <p:nvPr/>
        </p:nvSpPr>
        <p:spPr>
          <a:xfrm>
            <a:off x="2023418" y="2247267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8" name="Google Shape;158;p27"/>
          <p:cNvSpPr/>
          <p:nvPr/>
        </p:nvSpPr>
        <p:spPr>
          <a:xfrm>
            <a:off x="2023418" y="3573267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9" name="Google Shape;159;p27"/>
          <p:cNvSpPr/>
          <p:nvPr/>
        </p:nvSpPr>
        <p:spPr>
          <a:xfrm>
            <a:off x="484593" y="6359367"/>
            <a:ext cx="81597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7"/>
          <p:cNvSpPr/>
          <p:nvPr/>
        </p:nvSpPr>
        <p:spPr>
          <a:xfrm>
            <a:off x="484593" y="5917380"/>
            <a:ext cx="81597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7"/>
          <p:cNvSpPr/>
          <p:nvPr/>
        </p:nvSpPr>
        <p:spPr>
          <a:xfrm>
            <a:off x="484593" y="5439455"/>
            <a:ext cx="81597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7"/>
          <p:cNvSpPr txBox="1"/>
          <p:nvPr/>
        </p:nvSpPr>
        <p:spPr>
          <a:xfrm>
            <a:off x="3648111" y="5987617"/>
            <a:ext cx="13890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Address Bus</a:t>
            </a:r>
            <a:endParaRPr sz="16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27"/>
          <p:cNvSpPr txBox="1"/>
          <p:nvPr/>
        </p:nvSpPr>
        <p:spPr>
          <a:xfrm>
            <a:off x="3648111" y="6447492"/>
            <a:ext cx="13890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 Bus</a:t>
            </a:r>
            <a:endParaRPr sz="16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7"/>
          <p:cNvSpPr/>
          <p:nvPr/>
        </p:nvSpPr>
        <p:spPr>
          <a:xfrm>
            <a:off x="3695593" y="5095678"/>
            <a:ext cx="406200" cy="51266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7"/>
          <p:cNvSpPr/>
          <p:nvPr/>
        </p:nvSpPr>
        <p:spPr>
          <a:xfrm>
            <a:off x="3268318" y="5095678"/>
            <a:ext cx="406200" cy="995933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7"/>
          <p:cNvSpPr/>
          <p:nvPr/>
        </p:nvSpPr>
        <p:spPr>
          <a:xfrm rot="5400000">
            <a:off x="5532668" y="4420872"/>
            <a:ext cx="1821600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7"/>
          <p:cNvSpPr/>
          <p:nvPr/>
        </p:nvSpPr>
        <p:spPr>
          <a:xfrm rot="5400000">
            <a:off x="2040319" y="5559993"/>
            <a:ext cx="1389298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7"/>
          <p:cNvSpPr/>
          <p:nvPr/>
        </p:nvSpPr>
        <p:spPr>
          <a:xfrm rot="5400000">
            <a:off x="4796469" y="5559793"/>
            <a:ext cx="1389298" cy="4233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7"/>
          <p:cNvSpPr/>
          <p:nvPr/>
        </p:nvSpPr>
        <p:spPr>
          <a:xfrm rot="10800000">
            <a:off x="5011881" y="5095677"/>
            <a:ext cx="406200" cy="92362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7"/>
          <p:cNvSpPr/>
          <p:nvPr/>
        </p:nvSpPr>
        <p:spPr>
          <a:xfrm rot="10800000">
            <a:off x="4774393" y="5095677"/>
            <a:ext cx="406200" cy="483188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7"/>
          <p:cNvSpPr/>
          <p:nvPr/>
        </p:nvSpPr>
        <p:spPr>
          <a:xfrm rot="10800000">
            <a:off x="6650618" y="3428999"/>
            <a:ext cx="406200" cy="3037217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3" name="Google Shape;173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11901" y="2247245"/>
            <a:ext cx="1648825" cy="1820347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7"/>
          <p:cNvSpPr/>
          <p:nvPr/>
        </p:nvSpPr>
        <p:spPr>
          <a:xfrm>
            <a:off x="5801643" y="3900361"/>
            <a:ext cx="406200" cy="265340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7"/>
          <p:cNvSpPr/>
          <p:nvPr/>
        </p:nvSpPr>
        <p:spPr>
          <a:xfrm>
            <a:off x="4850768" y="4615117"/>
            <a:ext cx="1280700" cy="3651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7"/>
          <p:cNvSpPr/>
          <p:nvPr/>
        </p:nvSpPr>
        <p:spPr>
          <a:xfrm>
            <a:off x="4850768" y="4196942"/>
            <a:ext cx="1280700" cy="3651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925506" y="5095679"/>
            <a:ext cx="406200" cy="992157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7"/>
          <p:cNvSpPr txBox="1"/>
          <p:nvPr/>
        </p:nvSpPr>
        <p:spPr>
          <a:xfrm>
            <a:off x="3648111" y="5527742"/>
            <a:ext cx="13890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Control Bus</a:t>
            </a:r>
            <a:endParaRPr sz="16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Basic CPU Loop</a:t>
            </a:r>
            <a:endParaRPr/>
          </a:p>
        </p:txBody>
      </p:sp>
      <p:sp>
        <p:nvSpPr>
          <p:cNvPr id="183" name="Google Shape;183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Repeat forever: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/>
              <a:t>Fetch</a:t>
            </a:r>
            <a:r>
              <a:rPr lang="en-US"/>
              <a:t> an instruction from the program memory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/>
              <a:t>Execute</a:t>
            </a:r>
            <a:r>
              <a:rPr lang="en-US"/>
              <a:t> that instruction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184" name="Google Shape;184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Fetching</a:t>
            </a:r>
            <a:endParaRPr/>
          </a:p>
        </p:txBody>
      </p:sp>
      <p:sp>
        <p:nvSpPr>
          <p:cNvPr id="190" name="Google Shape;190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Specify which instruction to read as the address input to our memory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Data output: actual bits of the instruction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191" name="Google Shape;191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883875" y="3720825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7"/>
          <p:cNvSpPr/>
          <p:nvPr/>
        </p:nvSpPr>
        <p:spPr>
          <a:xfrm>
            <a:off x="883875" y="5046825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7"/>
          <p:cNvSpPr/>
          <p:nvPr/>
        </p:nvSpPr>
        <p:spPr>
          <a:xfrm>
            <a:off x="447625" y="3720825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5" name="Google Shape;195;p17"/>
          <p:cNvSpPr/>
          <p:nvPr/>
        </p:nvSpPr>
        <p:spPr>
          <a:xfrm>
            <a:off x="447625" y="5046825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6" name="Google Shape;196;p17"/>
          <p:cNvSpPr/>
          <p:nvPr/>
        </p:nvSpPr>
        <p:spPr>
          <a:xfrm rot="-5400000">
            <a:off x="3429163" y="5746170"/>
            <a:ext cx="406200" cy="12543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7"/>
          <p:cNvSpPr/>
          <p:nvPr/>
        </p:nvSpPr>
        <p:spPr>
          <a:xfrm rot="5400000">
            <a:off x="4014475" y="2430475"/>
            <a:ext cx="406200" cy="24249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7"/>
          <p:cNvSpPr/>
          <p:nvPr/>
        </p:nvSpPr>
        <p:spPr>
          <a:xfrm>
            <a:off x="6378075" y="6088175"/>
            <a:ext cx="738300" cy="570300"/>
          </a:xfrm>
          <a:prstGeom prst="rect">
            <a:avLst/>
          </a:prstGeom>
          <a:solidFill>
            <a:srgbClr val="F2F2F2"/>
          </a:solidFill>
          <a:ln w="254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7"/>
          <p:cNvSpPr/>
          <p:nvPr/>
        </p:nvSpPr>
        <p:spPr>
          <a:xfrm>
            <a:off x="7116375" y="6088175"/>
            <a:ext cx="738300" cy="570300"/>
          </a:xfrm>
          <a:prstGeom prst="rect">
            <a:avLst/>
          </a:prstGeom>
          <a:solidFill>
            <a:srgbClr val="FFF2CC"/>
          </a:solidFill>
          <a:ln w="254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endParaRPr sz="20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0" name="Google Shape;200;p17"/>
          <p:cNvSpPr/>
          <p:nvPr/>
        </p:nvSpPr>
        <p:spPr>
          <a:xfrm>
            <a:off x="447625" y="3063350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7"/>
          <p:cNvSpPr txBox="1"/>
          <p:nvPr/>
        </p:nvSpPr>
        <p:spPr>
          <a:xfrm>
            <a:off x="3005125" y="5567775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Input: Address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7"/>
          <p:cNvSpPr txBox="1"/>
          <p:nvPr/>
        </p:nvSpPr>
        <p:spPr>
          <a:xfrm>
            <a:off x="3053700" y="2973650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Output: Data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7"/>
          <p:cNvSpPr txBox="1"/>
          <p:nvPr/>
        </p:nvSpPr>
        <p:spPr>
          <a:xfrm>
            <a:off x="5546575" y="3269700"/>
            <a:ext cx="12543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endParaRPr sz="17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D=A;JMP</a:t>
            </a:r>
            <a:endParaRPr sz="17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4" name="Google Shape;204;p17"/>
          <p:cNvSpPr txBox="1"/>
          <p:nvPr/>
        </p:nvSpPr>
        <p:spPr>
          <a:xfrm>
            <a:off x="4340600" y="6170225"/>
            <a:ext cx="1956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 Address</a:t>
            </a:r>
            <a:endParaRPr sz="17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Executing</a:t>
            </a:r>
            <a:endParaRPr/>
          </a:p>
        </p:txBody>
      </p:sp>
      <p:sp>
        <p:nvSpPr>
          <p:cNvPr id="210" name="Google Shape;210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instruction bits describe exactly “what to do”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A-instruction or C-instruction?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Which operation for the ALU?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memory address to read? To write?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I should jump after this instruction, and where?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Executing the instruction involves data of some kind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Accessing registers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Accessing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11" name="Google Shape;211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Combining Fetch &amp; Execute</a:t>
            </a:r>
            <a:endParaRPr/>
          </a:p>
        </p:txBody>
      </p:sp>
      <p:sp>
        <p:nvSpPr>
          <p:cNvPr id="217" name="Google Shape;217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grpSp>
        <p:nvGrpSpPr>
          <p:cNvPr id="218" name="Google Shape;218;p19"/>
          <p:cNvGrpSpPr/>
          <p:nvPr/>
        </p:nvGrpSpPr>
        <p:grpSpPr>
          <a:xfrm>
            <a:off x="422632" y="1815864"/>
            <a:ext cx="8275375" cy="3602770"/>
            <a:chOff x="447625" y="1361150"/>
            <a:chExt cx="8275375" cy="3602770"/>
          </a:xfrm>
        </p:grpSpPr>
        <p:sp>
          <p:nvSpPr>
            <p:cNvPr id="219" name="Google Shape;219;p19"/>
            <p:cNvSpPr/>
            <p:nvPr/>
          </p:nvSpPr>
          <p:spPr>
            <a:xfrm>
              <a:off x="883875" y="2108325"/>
              <a:ext cx="1956300" cy="1326000"/>
            </a:xfrm>
            <a:prstGeom prst="rect">
              <a:avLst/>
            </a:prstGeom>
            <a:solidFill>
              <a:srgbClr val="CFE2F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0101110011100110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1011000101010100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1110001011111100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Instructions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19"/>
            <p:cNvSpPr/>
            <p:nvPr/>
          </p:nvSpPr>
          <p:spPr>
            <a:xfrm>
              <a:off x="883875" y="3434325"/>
              <a:ext cx="1956300" cy="14070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1100101010010101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1100100101100111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0011001010101011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9"/>
            <p:cNvSpPr/>
            <p:nvPr/>
          </p:nvSpPr>
          <p:spPr>
            <a:xfrm>
              <a:off x="447625" y="2108325"/>
              <a:ext cx="436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2" name="Google Shape;222;p19"/>
            <p:cNvSpPr/>
            <p:nvPr/>
          </p:nvSpPr>
          <p:spPr>
            <a:xfrm>
              <a:off x="447625" y="3434325"/>
              <a:ext cx="538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3" name="Google Shape;223;p19"/>
            <p:cNvSpPr/>
            <p:nvPr/>
          </p:nvSpPr>
          <p:spPr>
            <a:xfrm rot="-5400000">
              <a:off x="3429163" y="4133670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9"/>
            <p:cNvSpPr/>
            <p:nvPr/>
          </p:nvSpPr>
          <p:spPr>
            <a:xfrm rot="5400000">
              <a:off x="4014475" y="817975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9"/>
            <p:cNvSpPr/>
            <p:nvPr/>
          </p:nvSpPr>
          <p:spPr>
            <a:xfrm>
              <a:off x="6378075" y="3852675"/>
              <a:ext cx="738300" cy="570300"/>
            </a:xfrm>
            <a:prstGeom prst="rect">
              <a:avLst/>
            </a:prstGeom>
            <a:solidFill>
              <a:srgbClr val="F2F2F2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PC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19"/>
            <p:cNvSpPr/>
            <p:nvPr/>
          </p:nvSpPr>
          <p:spPr>
            <a:xfrm>
              <a:off x="7116375" y="3852675"/>
              <a:ext cx="738300" cy="570300"/>
            </a:xfrm>
            <a:prstGeom prst="rect">
              <a:avLst/>
            </a:prstGeom>
            <a:solidFill>
              <a:srgbClr val="FFF2CC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27" name="Google Shape;227;p19"/>
            <p:cNvSpPr/>
            <p:nvPr/>
          </p:nvSpPr>
          <p:spPr>
            <a:xfrm>
              <a:off x="447625" y="1450850"/>
              <a:ext cx="2557500" cy="34872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19"/>
            <p:cNvSpPr txBox="1"/>
            <p:nvPr/>
          </p:nvSpPr>
          <p:spPr>
            <a:xfrm>
              <a:off x="3005125" y="335660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Input: Address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19"/>
            <p:cNvSpPr txBox="1"/>
            <p:nvPr/>
          </p:nvSpPr>
          <p:spPr>
            <a:xfrm>
              <a:off x="3053700" y="136115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Output: Data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19"/>
            <p:cNvSpPr txBox="1"/>
            <p:nvPr/>
          </p:nvSpPr>
          <p:spPr>
            <a:xfrm>
              <a:off x="5546575" y="1657200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D=A;JMP</a:t>
              </a:r>
              <a:endParaRPr sz="17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31" name="Google Shape;231;p19"/>
            <p:cNvSpPr txBox="1"/>
            <p:nvPr/>
          </p:nvSpPr>
          <p:spPr>
            <a:xfrm>
              <a:off x="4340600" y="3934725"/>
              <a:ext cx="19563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 Address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32" name="Google Shape;232;p19"/>
            <p:cNvSpPr/>
            <p:nvPr/>
          </p:nvSpPr>
          <p:spPr>
            <a:xfrm rot="-5400000">
              <a:off x="3429163" y="3576945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19"/>
            <p:cNvSpPr txBox="1"/>
            <p:nvPr/>
          </p:nvSpPr>
          <p:spPr>
            <a:xfrm>
              <a:off x="4340600" y="4550913"/>
              <a:ext cx="43824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 Address</a:t>
              </a:r>
              <a:r>
                <a:rPr lang="en-US" sz="17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(From instruction or register)</a:t>
              </a:r>
              <a:endParaRPr sz="17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34" name="Google Shape;234;p19"/>
            <p:cNvSpPr/>
            <p:nvPr/>
          </p:nvSpPr>
          <p:spPr>
            <a:xfrm rot="5400000">
              <a:off x="4014475" y="1416413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9"/>
            <p:cNvSpPr txBox="1"/>
            <p:nvPr/>
          </p:nvSpPr>
          <p:spPr>
            <a:xfrm>
              <a:off x="5546575" y="2390875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245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Combining Fetch &amp; Execute</a:t>
            </a:r>
            <a:endParaRPr/>
          </a:p>
        </p:txBody>
      </p:sp>
      <p:sp>
        <p:nvSpPr>
          <p:cNvPr id="241" name="Google Shape;241;p2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sp>
        <p:nvSpPr>
          <p:cNvPr id="242" name="Google Shape;242;p2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Could we implement with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RAM16K.hdl</a:t>
            </a:r>
            <a:r>
              <a:rPr lang="en-US" dirty="0"/>
              <a:t>?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(Hint: Think about the I/O of RAM)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grpSp>
        <p:nvGrpSpPr>
          <p:cNvPr id="243" name="Google Shape;243;p28"/>
          <p:cNvGrpSpPr/>
          <p:nvPr/>
        </p:nvGrpSpPr>
        <p:grpSpPr>
          <a:xfrm>
            <a:off x="422632" y="1159044"/>
            <a:ext cx="8275375" cy="3602770"/>
            <a:chOff x="447625" y="1361150"/>
            <a:chExt cx="8275375" cy="3602770"/>
          </a:xfrm>
        </p:grpSpPr>
        <p:sp>
          <p:nvSpPr>
            <p:cNvPr id="244" name="Google Shape;244;p28"/>
            <p:cNvSpPr/>
            <p:nvPr/>
          </p:nvSpPr>
          <p:spPr>
            <a:xfrm>
              <a:off x="883875" y="2108325"/>
              <a:ext cx="1956300" cy="1326000"/>
            </a:xfrm>
            <a:prstGeom prst="rect">
              <a:avLst/>
            </a:prstGeom>
            <a:solidFill>
              <a:srgbClr val="CFE2F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0101110011100110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1011000101010100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1110001011111100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Instructions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883875" y="3434325"/>
              <a:ext cx="1956300" cy="14070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1100101010010101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1100100101100111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0011001010101011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447625" y="2108325"/>
              <a:ext cx="436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447625" y="3434325"/>
              <a:ext cx="538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48" name="Google Shape;248;p28"/>
            <p:cNvSpPr/>
            <p:nvPr/>
          </p:nvSpPr>
          <p:spPr>
            <a:xfrm rot="-5400000">
              <a:off x="3429163" y="4133670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8"/>
            <p:cNvSpPr/>
            <p:nvPr/>
          </p:nvSpPr>
          <p:spPr>
            <a:xfrm rot="5400000">
              <a:off x="4014475" y="817975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6378075" y="3852675"/>
              <a:ext cx="738300" cy="570300"/>
            </a:xfrm>
            <a:prstGeom prst="rect">
              <a:avLst/>
            </a:prstGeom>
            <a:solidFill>
              <a:srgbClr val="F2F2F2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PC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7116375" y="3852675"/>
              <a:ext cx="738300" cy="570300"/>
            </a:xfrm>
            <a:prstGeom prst="rect">
              <a:avLst/>
            </a:prstGeom>
            <a:solidFill>
              <a:srgbClr val="FFF2CC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2" name="Google Shape;252;p28"/>
            <p:cNvSpPr/>
            <p:nvPr/>
          </p:nvSpPr>
          <p:spPr>
            <a:xfrm>
              <a:off x="447625" y="1450850"/>
              <a:ext cx="2557500" cy="34872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28"/>
            <p:cNvSpPr txBox="1"/>
            <p:nvPr/>
          </p:nvSpPr>
          <p:spPr>
            <a:xfrm>
              <a:off x="3005125" y="335660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Input: Address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28"/>
            <p:cNvSpPr txBox="1"/>
            <p:nvPr/>
          </p:nvSpPr>
          <p:spPr>
            <a:xfrm>
              <a:off x="3053700" y="136115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Output: Data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28"/>
            <p:cNvSpPr txBox="1"/>
            <p:nvPr/>
          </p:nvSpPr>
          <p:spPr>
            <a:xfrm>
              <a:off x="5546575" y="1657200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D=A;JMP</a:t>
              </a:r>
              <a:endParaRPr sz="17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6" name="Google Shape;256;p28"/>
            <p:cNvSpPr txBox="1"/>
            <p:nvPr/>
          </p:nvSpPr>
          <p:spPr>
            <a:xfrm>
              <a:off x="4340600" y="3934725"/>
              <a:ext cx="19563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 Address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7" name="Google Shape;257;p28"/>
            <p:cNvSpPr/>
            <p:nvPr/>
          </p:nvSpPr>
          <p:spPr>
            <a:xfrm rot="-5400000">
              <a:off x="3429163" y="3576945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28"/>
            <p:cNvSpPr txBox="1"/>
            <p:nvPr/>
          </p:nvSpPr>
          <p:spPr>
            <a:xfrm>
              <a:off x="4340600" y="4550913"/>
              <a:ext cx="43824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 Address</a:t>
              </a:r>
              <a:r>
                <a:rPr lang="en-US" sz="17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(From instruction or register)</a:t>
              </a:r>
              <a:endParaRPr sz="17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59" name="Google Shape;259;p28"/>
            <p:cNvSpPr/>
            <p:nvPr/>
          </p:nvSpPr>
          <p:spPr>
            <a:xfrm rot="5400000">
              <a:off x="4014475" y="1416413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8"/>
            <p:cNvSpPr txBox="1"/>
            <p:nvPr/>
          </p:nvSpPr>
          <p:spPr>
            <a:xfrm>
              <a:off x="5546575" y="2390875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245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Could we implement with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RAM16K.hdl</a:t>
            </a:r>
            <a:r>
              <a:rPr lang="en-US" dirty="0"/>
              <a:t>?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FF0000"/>
                </a:solidFill>
              </a:rPr>
              <a:t>No! </a:t>
            </a:r>
            <a:r>
              <a:rPr lang="en-US" dirty="0"/>
              <a:t>Our memory chips only have one input and one output</a:t>
            </a:r>
            <a:endParaRPr dirty="0"/>
          </a:p>
        </p:txBody>
      </p:sp>
      <p:sp>
        <p:nvSpPr>
          <p:cNvPr id="266" name="Google Shape;266;p2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Combining Fetch &amp; Execute</a:t>
            </a:r>
            <a:endParaRPr/>
          </a:p>
        </p:txBody>
      </p:sp>
      <p:sp>
        <p:nvSpPr>
          <p:cNvPr id="267" name="Google Shape;267;p2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  <p:grpSp>
        <p:nvGrpSpPr>
          <p:cNvPr id="268" name="Google Shape;268;p29"/>
          <p:cNvGrpSpPr/>
          <p:nvPr/>
        </p:nvGrpSpPr>
        <p:grpSpPr>
          <a:xfrm>
            <a:off x="422632" y="1159044"/>
            <a:ext cx="8275375" cy="3602770"/>
            <a:chOff x="447625" y="1361150"/>
            <a:chExt cx="8275375" cy="3602770"/>
          </a:xfrm>
        </p:grpSpPr>
        <p:sp>
          <p:nvSpPr>
            <p:cNvPr id="269" name="Google Shape;269;p29"/>
            <p:cNvSpPr/>
            <p:nvPr/>
          </p:nvSpPr>
          <p:spPr>
            <a:xfrm>
              <a:off x="883875" y="2108325"/>
              <a:ext cx="1956300" cy="1326000"/>
            </a:xfrm>
            <a:prstGeom prst="rect">
              <a:avLst/>
            </a:prstGeom>
            <a:solidFill>
              <a:srgbClr val="CFE2F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0101110011100110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1011000101010100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1110001011111100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2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Instructions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29"/>
            <p:cNvSpPr/>
            <p:nvPr/>
          </p:nvSpPr>
          <p:spPr>
            <a:xfrm>
              <a:off x="883875" y="3434325"/>
              <a:ext cx="1956300" cy="14070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1100101010010101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1100100101100111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0011001010101011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...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29"/>
            <p:cNvSpPr/>
            <p:nvPr/>
          </p:nvSpPr>
          <p:spPr>
            <a:xfrm>
              <a:off x="447625" y="2108325"/>
              <a:ext cx="436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2" name="Google Shape;272;p29"/>
            <p:cNvSpPr/>
            <p:nvPr/>
          </p:nvSpPr>
          <p:spPr>
            <a:xfrm>
              <a:off x="447625" y="3434325"/>
              <a:ext cx="538200" cy="132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n+1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n+2</a:t>
              </a:r>
              <a:endParaRPr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73" name="Google Shape;273;p29"/>
            <p:cNvSpPr/>
            <p:nvPr/>
          </p:nvSpPr>
          <p:spPr>
            <a:xfrm rot="-5400000">
              <a:off x="3429163" y="4133670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29"/>
            <p:cNvSpPr/>
            <p:nvPr/>
          </p:nvSpPr>
          <p:spPr>
            <a:xfrm rot="5400000">
              <a:off x="4014475" y="817975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1C2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29"/>
            <p:cNvSpPr/>
            <p:nvPr/>
          </p:nvSpPr>
          <p:spPr>
            <a:xfrm>
              <a:off x="6378075" y="3852675"/>
              <a:ext cx="738300" cy="570300"/>
            </a:xfrm>
            <a:prstGeom prst="rect">
              <a:avLst/>
            </a:prstGeom>
            <a:solidFill>
              <a:srgbClr val="F2F2F2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PC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29"/>
            <p:cNvSpPr/>
            <p:nvPr/>
          </p:nvSpPr>
          <p:spPr>
            <a:xfrm>
              <a:off x="7116375" y="3852675"/>
              <a:ext cx="738300" cy="570300"/>
            </a:xfrm>
            <a:prstGeom prst="rect">
              <a:avLst/>
            </a:prstGeom>
            <a:solidFill>
              <a:srgbClr val="FFF2CC"/>
            </a:solidFill>
            <a:ln w="254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sz="20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77" name="Google Shape;277;p29"/>
            <p:cNvSpPr/>
            <p:nvPr/>
          </p:nvSpPr>
          <p:spPr>
            <a:xfrm>
              <a:off x="447625" y="1450850"/>
              <a:ext cx="2557500" cy="34872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29"/>
            <p:cNvSpPr txBox="1"/>
            <p:nvPr/>
          </p:nvSpPr>
          <p:spPr>
            <a:xfrm>
              <a:off x="3005125" y="335660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Input: Address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29"/>
            <p:cNvSpPr txBox="1"/>
            <p:nvPr/>
          </p:nvSpPr>
          <p:spPr>
            <a:xfrm>
              <a:off x="3053700" y="1361150"/>
              <a:ext cx="17145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Memory Output: Data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29"/>
            <p:cNvSpPr txBox="1"/>
            <p:nvPr/>
          </p:nvSpPr>
          <p:spPr>
            <a:xfrm>
              <a:off x="5546575" y="1657200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D=A;JMP</a:t>
              </a:r>
              <a:endParaRPr sz="17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81" name="Google Shape;281;p29"/>
            <p:cNvSpPr txBox="1"/>
            <p:nvPr/>
          </p:nvSpPr>
          <p:spPr>
            <a:xfrm>
              <a:off x="4340600" y="3934725"/>
              <a:ext cx="19563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Instruction Address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82" name="Google Shape;282;p29"/>
            <p:cNvSpPr/>
            <p:nvPr/>
          </p:nvSpPr>
          <p:spPr>
            <a:xfrm rot="-5400000">
              <a:off x="3429163" y="3576945"/>
              <a:ext cx="406200" cy="12543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C27B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29"/>
            <p:cNvSpPr txBox="1"/>
            <p:nvPr/>
          </p:nvSpPr>
          <p:spPr>
            <a:xfrm>
              <a:off x="4340600" y="4550913"/>
              <a:ext cx="4382400" cy="4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 Address</a:t>
              </a:r>
              <a:r>
                <a:rPr lang="en-US" sz="17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   (From instruction or register)</a:t>
              </a:r>
              <a:endParaRPr sz="17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84" name="Google Shape;284;p29"/>
            <p:cNvSpPr/>
            <p:nvPr/>
          </p:nvSpPr>
          <p:spPr>
            <a:xfrm rot="5400000">
              <a:off x="4014475" y="1416413"/>
              <a:ext cx="406200" cy="2424900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76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29"/>
            <p:cNvSpPr txBox="1"/>
            <p:nvPr/>
          </p:nvSpPr>
          <p:spPr>
            <a:xfrm>
              <a:off x="5546575" y="2390875"/>
              <a:ext cx="1254300" cy="62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00"/>
                <a:buFont typeface="Arial"/>
                <a:buNone/>
              </a:pPr>
              <a:r>
                <a:rPr lang="en-US" sz="1700" b="0" i="0" u="none" strike="noStrike" cap="none">
                  <a:solidFill>
                    <a:srgbClr val="000000"/>
                  </a:solidFill>
                  <a:latin typeface="Consolas"/>
                  <a:ea typeface="Consolas"/>
                  <a:cs typeface="Consolas"/>
                  <a:sym typeface="Consolas"/>
                </a:rPr>
                <a:t>245</a:t>
              </a:r>
              <a:endParaRPr sz="17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cxnSp>
        <p:nvCxnSpPr>
          <p:cNvPr id="286" name="Google Shape;286;p29"/>
          <p:cNvCxnSpPr/>
          <p:nvPr/>
        </p:nvCxnSpPr>
        <p:spPr>
          <a:xfrm rot="10800000" flipH="1">
            <a:off x="3534464" y="1548016"/>
            <a:ext cx="1179655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7" name="Google Shape;287;p29"/>
          <p:cNvCxnSpPr/>
          <p:nvPr/>
        </p:nvCxnSpPr>
        <p:spPr>
          <a:xfrm>
            <a:off x="3534464" y="1548016"/>
            <a:ext cx="1191296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8" name="Google Shape;288;p29"/>
          <p:cNvCxnSpPr/>
          <p:nvPr/>
        </p:nvCxnSpPr>
        <p:spPr>
          <a:xfrm rot="10800000" flipH="1">
            <a:off x="3061413" y="3682524"/>
            <a:ext cx="1179655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9" name="Google Shape;289;p29"/>
          <p:cNvCxnSpPr/>
          <p:nvPr/>
        </p:nvCxnSpPr>
        <p:spPr>
          <a:xfrm>
            <a:off x="3061413" y="3682524"/>
            <a:ext cx="1191296" cy="1184856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Exams Preparation Discussion</a:t>
            </a:r>
            <a:endParaRPr dirty="0"/>
          </a:p>
        </p:txBody>
      </p:sp>
      <p:sp>
        <p:nvSpPr>
          <p:cNvPr id="64" name="Google Shape;64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4106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How do you usually prepare for your exams?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What is one thing that is effective and ineffective about the way you study? Why?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What are some effective exam preparation strategies that you would find most helpful?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How might you implement some of these effective strategies for change your exam preparation strategy for this quarter?</a:t>
            </a:r>
          </a:p>
        </p:txBody>
      </p:sp>
      <p:sp>
        <p:nvSpPr>
          <p:cNvPr id="65" name="Google Shape;65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0205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600" dirty="0"/>
          </a:p>
          <a:p>
            <a:pPr marL="347472" lvl="0" indent="-347472"/>
            <a:r>
              <a:rPr lang="en-US" dirty="0"/>
              <a:t>Can use multiplexing to share a single input or output</a:t>
            </a:r>
          </a:p>
          <a:p>
            <a:pPr marL="347472" lvl="0" indent="-347472"/>
            <a:endParaRPr lang="en-US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24" name="Google Shape;324;p3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Solution 1: Handling Single Input / Output</a:t>
            </a:r>
            <a:endParaRPr dirty="0"/>
          </a:p>
        </p:txBody>
      </p:sp>
      <p:sp>
        <p:nvSpPr>
          <p:cNvPr id="325" name="Google Shape;325;p3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  <p:sp>
        <p:nvSpPr>
          <p:cNvPr id="326" name="Google Shape;326;p30"/>
          <p:cNvSpPr/>
          <p:nvPr/>
        </p:nvSpPr>
        <p:spPr>
          <a:xfrm>
            <a:off x="858575" y="2203002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30"/>
          <p:cNvSpPr/>
          <p:nvPr/>
        </p:nvSpPr>
        <p:spPr>
          <a:xfrm>
            <a:off x="858575" y="3529002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30"/>
          <p:cNvSpPr/>
          <p:nvPr/>
        </p:nvSpPr>
        <p:spPr>
          <a:xfrm>
            <a:off x="422325" y="2203002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9" name="Google Shape;329;p30"/>
          <p:cNvSpPr/>
          <p:nvPr/>
        </p:nvSpPr>
        <p:spPr>
          <a:xfrm>
            <a:off x="422325" y="3529002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0" name="Google Shape;330;p30"/>
          <p:cNvSpPr/>
          <p:nvPr/>
        </p:nvSpPr>
        <p:spPr>
          <a:xfrm rot="-5400000">
            <a:off x="4385419" y="4376156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0"/>
          <p:cNvSpPr/>
          <p:nvPr/>
        </p:nvSpPr>
        <p:spPr>
          <a:xfrm rot="5400000">
            <a:off x="4817597" y="1347860"/>
            <a:ext cx="406200" cy="161265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30"/>
          <p:cNvSpPr/>
          <p:nvPr/>
        </p:nvSpPr>
        <p:spPr>
          <a:xfrm>
            <a:off x="422325" y="1545527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30"/>
          <p:cNvSpPr txBox="1"/>
          <p:nvPr/>
        </p:nvSpPr>
        <p:spPr>
          <a:xfrm>
            <a:off x="3005275" y="3423141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Input: Address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30"/>
          <p:cNvSpPr txBox="1"/>
          <p:nvPr/>
        </p:nvSpPr>
        <p:spPr>
          <a:xfrm>
            <a:off x="3005275" y="1324868"/>
            <a:ext cx="1254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Output: Data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30"/>
          <p:cNvSpPr txBox="1"/>
          <p:nvPr/>
        </p:nvSpPr>
        <p:spPr>
          <a:xfrm>
            <a:off x="4440100" y="1346287"/>
            <a:ext cx="12543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6" name="Google Shape;336;p30"/>
          <p:cNvSpPr/>
          <p:nvPr/>
        </p:nvSpPr>
        <p:spPr>
          <a:xfrm rot="-5400000">
            <a:off x="4385419" y="3819431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30"/>
          <p:cNvSpPr/>
          <p:nvPr/>
        </p:nvSpPr>
        <p:spPr>
          <a:xfrm rot="5400000">
            <a:off x="4817597" y="1816909"/>
            <a:ext cx="406200" cy="161265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30"/>
          <p:cNvSpPr txBox="1"/>
          <p:nvPr/>
        </p:nvSpPr>
        <p:spPr>
          <a:xfrm>
            <a:off x="4490350" y="2650562"/>
            <a:ext cx="15225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executing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1" name="Google Shape;341;p30"/>
          <p:cNvSpPr/>
          <p:nvPr/>
        </p:nvSpPr>
        <p:spPr>
          <a:xfrm rot="-5400000">
            <a:off x="3140562" y="4079041"/>
            <a:ext cx="406200" cy="72767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30"/>
          <p:cNvSpPr/>
          <p:nvPr/>
        </p:nvSpPr>
        <p:spPr>
          <a:xfrm rot="5400000">
            <a:off x="3140574" y="2008837"/>
            <a:ext cx="406200" cy="72764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30"/>
          <p:cNvSpPr/>
          <p:nvPr/>
        </p:nvSpPr>
        <p:spPr>
          <a:xfrm>
            <a:off x="3726263" y="4887450"/>
            <a:ext cx="406200" cy="462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30"/>
          <p:cNvSpPr txBox="1"/>
          <p:nvPr/>
        </p:nvSpPr>
        <p:spPr>
          <a:xfrm>
            <a:off x="4976050" y="3950944"/>
            <a:ext cx="1956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 Address</a:t>
            </a:r>
            <a:endParaRPr sz="17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7" name="Google Shape;347;p30"/>
          <p:cNvSpPr txBox="1"/>
          <p:nvPr/>
        </p:nvSpPr>
        <p:spPr>
          <a:xfrm>
            <a:off x="3105088" y="5301475"/>
            <a:ext cx="2056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 vs. Executing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0"/>
          <p:cNvSpPr txBox="1"/>
          <p:nvPr/>
        </p:nvSpPr>
        <p:spPr>
          <a:xfrm>
            <a:off x="4969756" y="4521533"/>
            <a:ext cx="2895702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Address</a:t>
            </a:r>
            <a:endParaRPr sz="17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" name="Google Shape;166;p14">
            <a:extLst>
              <a:ext uri="{FF2B5EF4-FFF2-40B4-BE49-F238E27FC236}">
                <a16:creationId xmlns:a16="http://schemas.microsoft.com/office/drawing/2014/main" id="{B63E7B30-303E-25FA-D0F5-7F7743B9A479}"/>
              </a:ext>
            </a:extLst>
          </p:cNvPr>
          <p:cNvSpPr/>
          <p:nvPr/>
        </p:nvSpPr>
        <p:spPr>
          <a:xfrm rot="16200000" flipH="1">
            <a:off x="3339583" y="4201445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66;p14">
            <a:extLst>
              <a:ext uri="{FF2B5EF4-FFF2-40B4-BE49-F238E27FC236}">
                <a16:creationId xmlns:a16="http://schemas.microsoft.com/office/drawing/2014/main" id="{16DAC0A7-91A5-4D6E-0818-D942D9AFF05B}"/>
              </a:ext>
            </a:extLst>
          </p:cNvPr>
          <p:cNvSpPr/>
          <p:nvPr/>
        </p:nvSpPr>
        <p:spPr>
          <a:xfrm rot="16200000" flipH="1">
            <a:off x="3339272" y="2116171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52C0A1-D62D-B5B5-B50D-CD454D54EE48}"/>
              </a:ext>
            </a:extLst>
          </p:cNvPr>
          <p:cNvSpPr txBox="1"/>
          <p:nvPr/>
        </p:nvSpPr>
        <p:spPr>
          <a:xfrm>
            <a:off x="3718063" y="4292726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2646F23-40E9-693B-BFC5-FB5187373587}"/>
              </a:ext>
            </a:extLst>
          </p:cNvPr>
          <p:cNvSpPr txBox="1"/>
          <p:nvPr/>
        </p:nvSpPr>
        <p:spPr>
          <a:xfrm>
            <a:off x="3652960" y="2214864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DMux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Need to store fetched instruction so it’s available during execution phase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324" name="Google Shape;324;p3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Solution 1: Fetching / Executing Separately</a:t>
            </a:r>
            <a:endParaRPr/>
          </a:p>
        </p:txBody>
      </p:sp>
      <p:sp>
        <p:nvSpPr>
          <p:cNvPr id="325" name="Google Shape;325;p3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  <p:sp>
        <p:nvSpPr>
          <p:cNvPr id="326" name="Google Shape;326;p30"/>
          <p:cNvSpPr/>
          <p:nvPr/>
        </p:nvSpPr>
        <p:spPr>
          <a:xfrm>
            <a:off x="858575" y="2203002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30"/>
          <p:cNvSpPr/>
          <p:nvPr/>
        </p:nvSpPr>
        <p:spPr>
          <a:xfrm>
            <a:off x="858575" y="3529002"/>
            <a:ext cx="1956300" cy="1407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1100100101100111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0011001010101011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30"/>
          <p:cNvSpPr/>
          <p:nvPr/>
        </p:nvSpPr>
        <p:spPr>
          <a:xfrm>
            <a:off x="422325" y="2203002"/>
            <a:ext cx="436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9" name="Google Shape;329;p30"/>
          <p:cNvSpPr/>
          <p:nvPr/>
        </p:nvSpPr>
        <p:spPr>
          <a:xfrm>
            <a:off x="422325" y="3529002"/>
            <a:ext cx="5382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n+2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0" name="Google Shape;330;p30"/>
          <p:cNvSpPr/>
          <p:nvPr/>
        </p:nvSpPr>
        <p:spPr>
          <a:xfrm rot="-5400000">
            <a:off x="4385419" y="4376156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0"/>
          <p:cNvSpPr/>
          <p:nvPr/>
        </p:nvSpPr>
        <p:spPr>
          <a:xfrm rot="5400000">
            <a:off x="5181787" y="983670"/>
            <a:ext cx="406200" cy="234103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30"/>
          <p:cNvSpPr/>
          <p:nvPr/>
        </p:nvSpPr>
        <p:spPr>
          <a:xfrm>
            <a:off x="422325" y="1545527"/>
            <a:ext cx="25575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30"/>
          <p:cNvSpPr txBox="1"/>
          <p:nvPr/>
        </p:nvSpPr>
        <p:spPr>
          <a:xfrm>
            <a:off x="3005275" y="3423141"/>
            <a:ext cx="1714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Input: Address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30"/>
          <p:cNvSpPr txBox="1"/>
          <p:nvPr/>
        </p:nvSpPr>
        <p:spPr>
          <a:xfrm>
            <a:off x="3005275" y="1324868"/>
            <a:ext cx="1254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 Output: Data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30"/>
          <p:cNvSpPr txBox="1"/>
          <p:nvPr/>
        </p:nvSpPr>
        <p:spPr>
          <a:xfrm>
            <a:off x="4440100" y="1346287"/>
            <a:ext cx="12543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6" name="Google Shape;336;p30"/>
          <p:cNvSpPr/>
          <p:nvPr/>
        </p:nvSpPr>
        <p:spPr>
          <a:xfrm rot="-5400000">
            <a:off x="4385419" y="3819431"/>
            <a:ext cx="406200" cy="74829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30"/>
          <p:cNvSpPr/>
          <p:nvPr/>
        </p:nvSpPr>
        <p:spPr>
          <a:xfrm rot="5400000">
            <a:off x="4817597" y="1816909"/>
            <a:ext cx="406200" cy="161265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30"/>
          <p:cNvSpPr txBox="1"/>
          <p:nvPr/>
        </p:nvSpPr>
        <p:spPr>
          <a:xfrm>
            <a:off x="4490350" y="2650562"/>
            <a:ext cx="1522500" cy="6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Data,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executing</a:t>
            </a: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1" name="Google Shape;341;p30"/>
          <p:cNvSpPr/>
          <p:nvPr/>
        </p:nvSpPr>
        <p:spPr>
          <a:xfrm rot="-5400000">
            <a:off x="3140562" y="4079041"/>
            <a:ext cx="406200" cy="727674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30"/>
          <p:cNvSpPr/>
          <p:nvPr/>
        </p:nvSpPr>
        <p:spPr>
          <a:xfrm rot="5400000">
            <a:off x="3140574" y="2008837"/>
            <a:ext cx="406200" cy="72764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30"/>
          <p:cNvSpPr/>
          <p:nvPr/>
        </p:nvSpPr>
        <p:spPr>
          <a:xfrm>
            <a:off x="3726263" y="4887450"/>
            <a:ext cx="406200" cy="462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30"/>
          <p:cNvSpPr txBox="1"/>
          <p:nvPr/>
        </p:nvSpPr>
        <p:spPr>
          <a:xfrm>
            <a:off x="4976050" y="3950944"/>
            <a:ext cx="1956300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 Address</a:t>
            </a:r>
            <a:endParaRPr sz="17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5" name="Google Shape;345;p30"/>
          <p:cNvSpPr/>
          <p:nvPr/>
        </p:nvSpPr>
        <p:spPr>
          <a:xfrm rot="-5400000">
            <a:off x="6736552" y="4238347"/>
            <a:ext cx="406200" cy="10314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0"/>
          <p:cNvSpPr/>
          <p:nvPr/>
        </p:nvSpPr>
        <p:spPr>
          <a:xfrm rot="10800000">
            <a:off x="7141575" y="2476781"/>
            <a:ext cx="406200" cy="2313704"/>
          </a:xfrm>
          <a:prstGeom prst="upArrow">
            <a:avLst>
              <a:gd name="adj1" fmla="val 50000"/>
              <a:gd name="adj2" fmla="val 0"/>
            </a:avLst>
          </a:prstGeom>
          <a:solidFill>
            <a:srgbClr val="C27B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30"/>
          <p:cNvSpPr txBox="1"/>
          <p:nvPr/>
        </p:nvSpPr>
        <p:spPr>
          <a:xfrm>
            <a:off x="3105088" y="5301475"/>
            <a:ext cx="2056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 vs. Executing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30"/>
          <p:cNvSpPr/>
          <p:nvPr/>
        </p:nvSpPr>
        <p:spPr>
          <a:xfrm rot="10800000">
            <a:off x="7140163" y="1362067"/>
            <a:ext cx="406200" cy="48422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30"/>
          <p:cNvSpPr txBox="1"/>
          <p:nvPr/>
        </p:nvSpPr>
        <p:spPr>
          <a:xfrm>
            <a:off x="6518113" y="1012556"/>
            <a:ext cx="2056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Fetching vs. Executing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0"/>
          <p:cNvSpPr txBox="1"/>
          <p:nvPr/>
        </p:nvSpPr>
        <p:spPr>
          <a:xfrm>
            <a:off x="4969756" y="4521533"/>
            <a:ext cx="2006868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Data Address</a:t>
            </a:r>
            <a:endParaRPr sz="17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" name="Google Shape;166;p14">
            <a:extLst>
              <a:ext uri="{FF2B5EF4-FFF2-40B4-BE49-F238E27FC236}">
                <a16:creationId xmlns:a16="http://schemas.microsoft.com/office/drawing/2014/main" id="{B63E7B30-303E-25FA-D0F5-7F7743B9A479}"/>
              </a:ext>
            </a:extLst>
          </p:cNvPr>
          <p:cNvSpPr/>
          <p:nvPr/>
        </p:nvSpPr>
        <p:spPr>
          <a:xfrm rot="16200000" flipH="1">
            <a:off x="3339583" y="4201445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66;p14">
            <a:extLst>
              <a:ext uri="{FF2B5EF4-FFF2-40B4-BE49-F238E27FC236}">
                <a16:creationId xmlns:a16="http://schemas.microsoft.com/office/drawing/2014/main" id="{16DAC0A7-91A5-4D6E-0818-D942D9AFF05B}"/>
              </a:ext>
            </a:extLst>
          </p:cNvPr>
          <p:cNvSpPr/>
          <p:nvPr/>
        </p:nvSpPr>
        <p:spPr>
          <a:xfrm rot="16200000" flipH="1">
            <a:off x="3339272" y="2116171"/>
            <a:ext cx="1243324" cy="506870"/>
          </a:xfrm>
          <a:prstGeom prst="trapezoid">
            <a:avLst>
              <a:gd name="adj" fmla="val 69615"/>
            </a:avLst>
          </a:prstGeom>
          <a:solidFill>
            <a:srgbClr val="C9DAF8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52C0A1-D62D-B5B5-B50D-CD454D54EE48}"/>
              </a:ext>
            </a:extLst>
          </p:cNvPr>
          <p:cNvSpPr txBox="1"/>
          <p:nvPr/>
        </p:nvSpPr>
        <p:spPr>
          <a:xfrm>
            <a:off x="3718063" y="4292726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2646F23-40E9-693B-BFC5-FB5187373587}"/>
              </a:ext>
            </a:extLst>
          </p:cNvPr>
          <p:cNvSpPr txBox="1"/>
          <p:nvPr/>
        </p:nvSpPr>
        <p:spPr>
          <a:xfrm>
            <a:off x="3652960" y="2214864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DMux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Google Shape;175;p27">
            <a:extLst>
              <a:ext uri="{FF2B5EF4-FFF2-40B4-BE49-F238E27FC236}">
                <a16:creationId xmlns:a16="http://schemas.microsoft.com/office/drawing/2014/main" id="{29ACB12C-D190-4C7D-DFF9-C8EC27EA48AA}"/>
              </a:ext>
            </a:extLst>
          </p:cNvPr>
          <p:cNvSpPr/>
          <p:nvPr/>
        </p:nvSpPr>
        <p:spPr>
          <a:xfrm>
            <a:off x="6555404" y="1841522"/>
            <a:ext cx="1585792" cy="609152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Register</a:t>
            </a:r>
            <a:endParaRPr sz="1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37" name="Google Shape;176;p27">
            <a:extLst>
              <a:ext uri="{FF2B5EF4-FFF2-40B4-BE49-F238E27FC236}">
                <a16:creationId xmlns:a16="http://schemas.microsoft.com/office/drawing/2014/main" id="{CE637B9C-16AA-7222-D521-C909C5401385}"/>
              </a:ext>
            </a:extLst>
          </p:cNvPr>
          <p:cNvSpPr/>
          <p:nvPr/>
        </p:nvSpPr>
        <p:spPr>
          <a:xfrm>
            <a:off x="7254834" y="2298231"/>
            <a:ext cx="179680" cy="154896"/>
          </a:xfrm>
          <a:prstGeom prst="triangle">
            <a:avLst>
              <a:gd name="adj" fmla="val 50000"/>
            </a:avLst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528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Solution 2: Separate Memory Units</a:t>
            </a:r>
            <a:endParaRPr/>
          </a:p>
        </p:txBody>
      </p:sp>
      <p:sp>
        <p:nvSpPr>
          <p:cNvPr id="357" name="Google Shape;357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Separate instruction memory and data memory into two different chips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Each can be independently addressed, read from, written to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Pros: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Simpler to implement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Cons: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Fixed size of each partition, rather than flexible storage</a:t>
            </a:r>
            <a:endParaRPr dirty="0"/>
          </a:p>
          <a:p>
            <a:pPr marL="649224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Two chips → redundant circuitry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58" name="Google Shape;358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Exam Preparation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Strategies, Mock Exam Problem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Multiplication Implementation Exercise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Multiplying Two Numbers in Hack Assembly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Building a Computer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Architecture, Fetch and Execute Cycle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Hack CPU Interface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Implementation and Operations</a:t>
            </a: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31526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3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</a:t>
            </a:r>
            <a:endParaRPr/>
          </a:p>
        </p:txBody>
      </p:sp>
      <p:sp>
        <p:nvSpPr>
          <p:cNvPr id="372" name="Google Shape;372;p3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44</a:t>
            </a:fld>
            <a:endParaRPr/>
          </a:p>
        </p:txBody>
      </p:sp>
      <p:sp>
        <p:nvSpPr>
          <p:cNvPr id="373" name="Google Shape;373;p32"/>
          <p:cNvSpPr/>
          <p:nvPr/>
        </p:nvSpPr>
        <p:spPr>
          <a:xfrm>
            <a:off x="650825" y="1415200"/>
            <a:ext cx="7751700" cy="43164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32"/>
          <p:cNvSpPr/>
          <p:nvPr/>
        </p:nvSpPr>
        <p:spPr>
          <a:xfrm>
            <a:off x="865300" y="2078725"/>
            <a:ext cx="19563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ROM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(Instructions)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32"/>
          <p:cNvSpPr/>
          <p:nvPr/>
        </p:nvSpPr>
        <p:spPr>
          <a:xfrm>
            <a:off x="315750" y="6037978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32"/>
          <p:cNvSpPr/>
          <p:nvPr/>
        </p:nvSpPr>
        <p:spPr>
          <a:xfrm>
            <a:off x="3643786" y="2078725"/>
            <a:ext cx="18702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32"/>
          <p:cNvSpPr/>
          <p:nvPr/>
        </p:nvSpPr>
        <p:spPr>
          <a:xfrm>
            <a:off x="3820736" y="4685875"/>
            <a:ext cx="15615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32"/>
          <p:cNvSpPr/>
          <p:nvPr/>
        </p:nvSpPr>
        <p:spPr>
          <a:xfrm>
            <a:off x="3820736" y="5104050"/>
            <a:ext cx="1561500" cy="365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32"/>
          <p:cNvSpPr/>
          <p:nvPr/>
        </p:nvSpPr>
        <p:spPr>
          <a:xfrm>
            <a:off x="7566650" y="6037978"/>
            <a:ext cx="1044300" cy="647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32"/>
          <p:cNvSpPr/>
          <p:nvPr/>
        </p:nvSpPr>
        <p:spPr>
          <a:xfrm rot="5400000">
            <a:off x="7819700" y="5595625"/>
            <a:ext cx="538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32"/>
          <p:cNvSpPr/>
          <p:nvPr/>
        </p:nvSpPr>
        <p:spPr>
          <a:xfrm rot="-5400000">
            <a:off x="551400" y="5595625"/>
            <a:ext cx="573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32"/>
          <p:cNvSpPr/>
          <p:nvPr/>
        </p:nvSpPr>
        <p:spPr>
          <a:xfrm>
            <a:off x="2714925" y="3189600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3" name="Google Shape;383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7058" y="2663228"/>
            <a:ext cx="1648825" cy="1820347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32"/>
          <p:cNvSpPr/>
          <p:nvPr/>
        </p:nvSpPr>
        <p:spPr>
          <a:xfrm>
            <a:off x="930875" y="3261850"/>
            <a:ext cx="3903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5" name="Google Shape;385;p32"/>
          <p:cNvSpPr/>
          <p:nvPr/>
        </p:nvSpPr>
        <p:spPr>
          <a:xfrm>
            <a:off x="6166050" y="2055175"/>
            <a:ext cx="1956300" cy="348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(Data)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32"/>
          <p:cNvSpPr/>
          <p:nvPr/>
        </p:nvSpPr>
        <p:spPr>
          <a:xfrm>
            <a:off x="6544375" y="3238300"/>
            <a:ext cx="1472724" cy="1326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100110010111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100011001111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000000000010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32"/>
          <p:cNvSpPr/>
          <p:nvPr/>
        </p:nvSpPr>
        <p:spPr>
          <a:xfrm>
            <a:off x="6231625" y="3238300"/>
            <a:ext cx="3903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8" name="Google Shape;388;p32"/>
          <p:cNvSpPr/>
          <p:nvPr/>
        </p:nvSpPr>
        <p:spPr>
          <a:xfrm>
            <a:off x="5295775" y="3189600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32"/>
          <p:cNvSpPr/>
          <p:nvPr/>
        </p:nvSpPr>
        <p:spPr>
          <a:xfrm rot="10800000">
            <a:off x="5317600" y="4371325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p32"/>
          <p:cNvSpPr/>
          <p:nvPr/>
        </p:nvSpPr>
        <p:spPr>
          <a:xfrm rot="10800000">
            <a:off x="2736750" y="4371325"/>
            <a:ext cx="999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p32"/>
          <p:cNvSpPr txBox="1"/>
          <p:nvPr/>
        </p:nvSpPr>
        <p:spPr>
          <a:xfrm>
            <a:off x="2636943" y="4770001"/>
            <a:ext cx="1198612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addr of next instruction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2" name="Google Shape;392;p32"/>
          <p:cNvSpPr txBox="1"/>
          <p:nvPr/>
        </p:nvSpPr>
        <p:spPr>
          <a:xfrm>
            <a:off x="5392286" y="2782181"/>
            <a:ext cx="86890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data out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3" name="Google Shape;393;p32"/>
          <p:cNvSpPr txBox="1"/>
          <p:nvPr/>
        </p:nvSpPr>
        <p:spPr>
          <a:xfrm>
            <a:off x="5490593" y="4749261"/>
            <a:ext cx="69885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data in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4" name="Google Shape;394;p32"/>
          <p:cNvSpPr txBox="1"/>
          <p:nvPr/>
        </p:nvSpPr>
        <p:spPr>
          <a:xfrm>
            <a:off x="2875715" y="2900998"/>
            <a:ext cx="136665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5" name="Google Shape;395;p32"/>
          <p:cNvSpPr/>
          <p:nvPr/>
        </p:nvSpPr>
        <p:spPr>
          <a:xfrm>
            <a:off x="1243625" y="3261850"/>
            <a:ext cx="1493124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Interface Inputs</a:t>
            </a:r>
            <a:endParaRPr/>
          </a:p>
        </p:txBody>
      </p:sp>
      <p:sp>
        <p:nvSpPr>
          <p:cNvPr id="401" name="Google Shape;401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398838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inM</a:t>
            </a:r>
            <a:r>
              <a:rPr lang="en-US" dirty="0"/>
              <a:t>: Value coming from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instruction</a:t>
            </a:r>
            <a:r>
              <a:rPr lang="en-US" dirty="0"/>
              <a:t>: 16-bit instruction 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reset</a:t>
            </a:r>
            <a:r>
              <a:rPr lang="en-US" dirty="0"/>
              <a:t>: if 1, reset the program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02" name="Google Shape;402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45</a:t>
            </a:fld>
            <a:endParaRPr/>
          </a:p>
        </p:txBody>
      </p:sp>
      <p:sp>
        <p:nvSpPr>
          <p:cNvPr id="6" name="Google Shape;411;p15">
            <a:extLst>
              <a:ext uri="{FF2B5EF4-FFF2-40B4-BE49-F238E27FC236}">
                <a16:creationId xmlns:a16="http://schemas.microsoft.com/office/drawing/2014/main" id="{4E693340-0BB6-EE81-BB4F-6929948E8FC7}"/>
              </a:ext>
            </a:extLst>
          </p:cNvPr>
          <p:cNvSpPr/>
          <p:nvPr/>
        </p:nvSpPr>
        <p:spPr>
          <a:xfrm>
            <a:off x="4577375" y="2064543"/>
            <a:ext cx="4353765" cy="31748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5"/>
          <p:cNvSpPr/>
          <p:nvPr/>
        </p:nvSpPr>
        <p:spPr>
          <a:xfrm>
            <a:off x="4577375" y="2064543"/>
            <a:ext cx="4353765" cy="31748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Interface Outputs</a:t>
            </a:r>
            <a:endParaRPr/>
          </a:p>
        </p:txBody>
      </p:sp>
      <p:sp>
        <p:nvSpPr>
          <p:cNvPr id="409" name="Google Shape;409;p15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4696718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outM</a:t>
            </a:r>
            <a:r>
              <a:rPr lang="en-US" dirty="0"/>
              <a:t>: value used to update memory if </a:t>
            </a:r>
            <a:r>
              <a:rPr lang="en-US" dirty="0" err="1"/>
              <a:t>writeM</a:t>
            </a:r>
            <a:r>
              <a:rPr lang="en-US" dirty="0"/>
              <a:t> is 1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writeM</a:t>
            </a:r>
            <a:r>
              <a:rPr lang="en-US" dirty="0"/>
              <a:t>: if 1, update value in memory at </a:t>
            </a:r>
            <a:r>
              <a:rPr lang="en-US" dirty="0" err="1"/>
              <a:t>addressM</a:t>
            </a:r>
            <a:r>
              <a:rPr lang="en-US" dirty="0"/>
              <a:t> with </a:t>
            </a:r>
            <a:r>
              <a:rPr lang="en-US" dirty="0" err="1"/>
              <a:t>outM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addressM</a:t>
            </a:r>
            <a:r>
              <a:rPr lang="en-US" dirty="0"/>
              <a:t>: address to read from or write to in memory</a:t>
            </a:r>
            <a:endParaRPr dirty="0"/>
          </a:p>
          <a:p>
            <a:pPr marL="804672" lvl="1" indent="-215391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sz="1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pc</a:t>
            </a:r>
            <a:r>
              <a:rPr lang="en-US" dirty="0"/>
              <a:t>: address of next instruction to be fetched from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10" name="Google Shape;410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Implementation</a:t>
            </a:r>
            <a:endParaRPr/>
          </a:p>
        </p:txBody>
      </p:sp>
      <p:sp>
        <p:nvSpPr>
          <p:cNvPr id="418" name="Google Shape;418;p3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47</a:t>
            </a:fld>
            <a:endParaRPr/>
          </a:p>
        </p:txBody>
      </p:sp>
      <p:sp>
        <p:nvSpPr>
          <p:cNvPr id="419" name="Google Shape;419;p33"/>
          <p:cNvSpPr/>
          <p:nvPr/>
        </p:nvSpPr>
        <p:spPr>
          <a:xfrm>
            <a:off x="264159" y="1387372"/>
            <a:ext cx="8398800" cy="4433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33"/>
          <p:cNvSpPr/>
          <p:nvPr/>
        </p:nvSpPr>
        <p:spPr>
          <a:xfrm>
            <a:off x="1351278" y="1209039"/>
            <a:ext cx="6380480" cy="4856480"/>
          </a:xfrm>
          <a:custGeom>
            <a:avLst/>
            <a:gdLst/>
            <a:ahLst/>
            <a:cxnLst/>
            <a:rect l="l" t="t" r="r" b="b"/>
            <a:pathLst>
              <a:path w="6380480" h="4856480" extrusionOk="0">
                <a:moveTo>
                  <a:pt x="0" y="0"/>
                </a:moveTo>
                <a:lnTo>
                  <a:pt x="6380481" y="0"/>
                </a:lnTo>
                <a:lnTo>
                  <a:pt x="6380481" y="4856480"/>
                </a:lnTo>
                <a:lnTo>
                  <a:pt x="0" y="4856480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33"/>
          <p:cNvSpPr/>
          <p:nvPr/>
        </p:nvSpPr>
        <p:spPr>
          <a:xfrm>
            <a:off x="6006514" y="1379593"/>
            <a:ext cx="761365" cy="1361439"/>
          </a:xfrm>
          <a:custGeom>
            <a:avLst/>
            <a:gdLst/>
            <a:ahLst/>
            <a:cxnLst/>
            <a:rect l="l" t="t" r="r" b="b"/>
            <a:pathLst>
              <a:path w="761365" h="1361439" extrusionOk="0">
                <a:moveTo>
                  <a:pt x="608572" y="0"/>
                </a:moveTo>
                <a:lnTo>
                  <a:pt x="0" y="689592"/>
                </a:lnTo>
                <a:lnTo>
                  <a:pt x="760806" y="1361013"/>
                </a:lnTo>
                <a:lnTo>
                  <a:pt x="6085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2" name="Google Shape;422;p33"/>
          <p:cNvSpPr/>
          <p:nvPr/>
        </p:nvSpPr>
        <p:spPr>
          <a:xfrm>
            <a:off x="5848781" y="3042186"/>
            <a:ext cx="1128395" cy="1181735"/>
          </a:xfrm>
          <a:custGeom>
            <a:avLst/>
            <a:gdLst/>
            <a:ahLst/>
            <a:cxnLst/>
            <a:rect l="l" t="t" r="r" b="b"/>
            <a:pathLst>
              <a:path w="1128395" h="1181735" extrusionOk="0">
                <a:moveTo>
                  <a:pt x="1128157" y="0"/>
                </a:moveTo>
                <a:lnTo>
                  <a:pt x="0" y="940804"/>
                </a:lnTo>
                <a:lnTo>
                  <a:pt x="747956" y="1181494"/>
                </a:lnTo>
                <a:lnTo>
                  <a:pt x="112815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3" name="Google Shape;423;p33"/>
          <p:cNvSpPr/>
          <p:nvPr/>
        </p:nvSpPr>
        <p:spPr>
          <a:xfrm>
            <a:off x="3828345" y="2220519"/>
            <a:ext cx="831850" cy="788669"/>
          </a:xfrm>
          <a:custGeom>
            <a:avLst/>
            <a:gdLst/>
            <a:ahLst/>
            <a:cxnLst/>
            <a:rect l="l" t="t" r="r" b="b"/>
            <a:pathLst>
              <a:path w="831850" h="788669" extrusionOk="0">
                <a:moveTo>
                  <a:pt x="0" y="788648"/>
                </a:moveTo>
                <a:lnTo>
                  <a:pt x="831455" y="788648"/>
                </a:lnTo>
                <a:lnTo>
                  <a:pt x="831455" y="0"/>
                </a:lnTo>
                <a:lnTo>
                  <a:pt x="0" y="0"/>
                </a:lnTo>
                <a:lnTo>
                  <a:pt x="0" y="78864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p33"/>
          <p:cNvSpPr/>
          <p:nvPr/>
        </p:nvSpPr>
        <p:spPr>
          <a:xfrm>
            <a:off x="4102450" y="2619599"/>
            <a:ext cx="1918970" cy="154686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5" name="Google Shape;425;p33"/>
          <p:cNvSpPr txBox="1"/>
          <p:nvPr/>
        </p:nvSpPr>
        <p:spPr>
          <a:xfrm>
            <a:off x="8249254" y="5227491"/>
            <a:ext cx="493500" cy="339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24125" rIns="0" bIns="0" anchor="t" anchorCtr="0">
            <a:noAutofit/>
          </a:bodyPr>
          <a:lstStyle/>
          <a:p>
            <a:pPr marL="9144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pc</a:t>
            </a: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26" name="Google Shape;426;p33"/>
          <p:cNvSpPr/>
          <p:nvPr/>
        </p:nvSpPr>
        <p:spPr>
          <a:xfrm>
            <a:off x="1399850" y="1286850"/>
            <a:ext cx="1535176" cy="453230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p33"/>
          <p:cNvSpPr/>
          <p:nvPr/>
        </p:nvSpPr>
        <p:spPr>
          <a:xfrm>
            <a:off x="2504225" y="1286850"/>
            <a:ext cx="5152434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33"/>
          <p:cNvSpPr/>
          <p:nvPr/>
        </p:nvSpPr>
        <p:spPr>
          <a:xfrm>
            <a:off x="4725733" y="1527725"/>
            <a:ext cx="1007459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33"/>
          <p:cNvSpPr/>
          <p:nvPr/>
        </p:nvSpPr>
        <p:spPr>
          <a:xfrm>
            <a:off x="3032472" y="1757850"/>
            <a:ext cx="1420038" cy="761829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0" name="Google Shape;430;p33"/>
          <p:cNvSpPr/>
          <p:nvPr/>
        </p:nvSpPr>
        <p:spPr>
          <a:xfrm>
            <a:off x="2408327" y="3338200"/>
            <a:ext cx="2149246" cy="2529116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33"/>
          <p:cNvSpPr/>
          <p:nvPr/>
        </p:nvSpPr>
        <p:spPr>
          <a:xfrm>
            <a:off x="3648700" y="3895275"/>
            <a:ext cx="4082609" cy="1601000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33"/>
          <p:cNvSpPr/>
          <p:nvPr/>
        </p:nvSpPr>
        <p:spPr>
          <a:xfrm>
            <a:off x="5443925" y="5353425"/>
            <a:ext cx="2288372" cy="553002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3" name="Google Shape;433;p33"/>
          <p:cNvSpPr/>
          <p:nvPr/>
        </p:nvSpPr>
        <p:spPr>
          <a:xfrm>
            <a:off x="6767875" y="1933775"/>
            <a:ext cx="964282" cy="1183348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33"/>
          <p:cNvSpPr/>
          <p:nvPr/>
        </p:nvSpPr>
        <p:spPr>
          <a:xfrm>
            <a:off x="5553525" y="1825850"/>
            <a:ext cx="450958" cy="1183348"/>
          </a:xfrm>
          <a:custGeom>
            <a:avLst/>
            <a:gdLst/>
            <a:ahLst/>
            <a:cxnLst/>
            <a:rect l="l" t="t" r="r" b="b"/>
            <a:pathLst>
              <a:path w="1918970" h="1546860" extrusionOk="0">
                <a:moveTo>
                  <a:pt x="0" y="1546590"/>
                </a:moveTo>
                <a:lnTo>
                  <a:pt x="1918741" y="1546590"/>
                </a:lnTo>
                <a:lnTo>
                  <a:pt x="1918741" y="0"/>
                </a:lnTo>
                <a:lnTo>
                  <a:pt x="0" y="0"/>
                </a:lnTo>
                <a:lnTo>
                  <a:pt x="0" y="154659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C07E20-7269-A6D0-5BEA-AFDB93AADD0A}"/>
              </a:ext>
            </a:extLst>
          </p:cNvPr>
          <p:cNvSpPr txBox="1"/>
          <p:nvPr/>
        </p:nvSpPr>
        <p:spPr>
          <a:xfrm>
            <a:off x="3441532" y="3443628"/>
            <a:ext cx="2149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Diving beneath the hood… next lecture!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8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9 Reminders</a:t>
            </a:r>
            <a:endParaRPr dirty="0"/>
          </a:p>
        </p:txBody>
      </p:sp>
      <p:sp>
        <p:nvSpPr>
          <p:cNvPr id="819" name="Google Shape;819;p8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Project 5 due this Thursday (2/2) at 11:59pm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b="1" dirty="0"/>
          </a:p>
          <a:p>
            <a:pPr marL="347472" indent="-347472"/>
            <a:r>
              <a:rPr lang="en-US" b="1" dirty="0"/>
              <a:t>Midterm exam coming up on 2/9 during lecture time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b="1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Eric has office hours after class in CSE2 153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Feel free to post your questions on the Ed board as well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0" name="Google Shape;820;p8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48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6, Part I: Mock Exam Problem</a:t>
            </a:r>
            <a:endParaRPr dirty="0"/>
          </a:p>
        </p:txBody>
      </p:sp>
      <p:sp>
        <p:nvSpPr>
          <p:cNvPr id="94" name="Google Shape;94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1375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Schedule a 30-minute session based on your group members' availability to complete one mock exam problem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8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Determine how you will connect with each other and where your session will be located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/>
            <a:r>
              <a:rPr lang="en-US" dirty="0"/>
              <a:t>Mock exam problem groups:</a:t>
            </a:r>
          </a:p>
          <a:p>
            <a:pPr marL="640080" lvl="1" indent="-283464"/>
            <a:r>
              <a:rPr lang="en-US" dirty="0"/>
              <a:t>Group 1: Katerina, Adrian, Andrew</a:t>
            </a:r>
          </a:p>
          <a:p>
            <a:pPr marL="640080" lvl="1" indent="-283464"/>
            <a:r>
              <a:rPr lang="en-US" dirty="0"/>
              <a:t>Group 2: Jasper, Lisandro</a:t>
            </a:r>
          </a:p>
          <a:p>
            <a:pPr marL="640080" lvl="1" indent="-283464"/>
            <a:r>
              <a:rPr lang="en-US" dirty="0"/>
              <a:t>Please have one person from your group email the course staff when you will meeting for the mock exam problem</a:t>
            </a:r>
          </a:p>
        </p:txBody>
      </p:sp>
      <p:sp>
        <p:nvSpPr>
          <p:cNvPr id="95" name="Google Shape;95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Exam Preparation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Strategies, Mock Exam Problem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Multiplication Implementation Exercise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Multiplying Two Numbers in Hack Assembly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Building a Computer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Architecture, Fetch and Execute Cycle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CPU Interface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Implementation and Operations</a:t>
            </a: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3131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Hack: Registers</a:t>
            </a:r>
            <a:endParaRPr dirty="0"/>
          </a:p>
        </p:txBody>
      </p:sp>
      <p:sp>
        <p:nvSpPr>
          <p:cNvPr id="479" name="Google Shape;479;p6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b="1" u="sng" dirty="0">
                <a:solidFill>
                  <a:srgbClr val="714EA3"/>
                </a:solidFill>
              </a:rPr>
              <a:t>D</a:t>
            </a:r>
            <a:r>
              <a:rPr lang="en-US" dirty="0">
                <a:solidFill>
                  <a:srgbClr val="714EA3"/>
                </a:solidFill>
              </a:rPr>
              <a:t> Register</a:t>
            </a:r>
            <a:r>
              <a:rPr lang="en-US" dirty="0"/>
              <a:t>: For storing </a:t>
            </a:r>
            <a:r>
              <a:rPr lang="en-US" b="1" u="sng" dirty="0">
                <a:solidFill>
                  <a:srgbClr val="714EA3"/>
                </a:solidFill>
              </a:rPr>
              <a:t>D</a:t>
            </a:r>
            <a:r>
              <a:rPr lang="en-US" dirty="0"/>
              <a:t>ata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/>
            <a:r>
              <a:rPr lang="en-US" b="1" u="sng" dirty="0">
                <a:solidFill>
                  <a:srgbClr val="714EA3"/>
                </a:solidFill>
              </a:rPr>
              <a:t>A</a:t>
            </a:r>
            <a:r>
              <a:rPr lang="en-US" dirty="0">
                <a:solidFill>
                  <a:srgbClr val="714EA3"/>
                </a:solidFill>
              </a:rPr>
              <a:t> Register</a:t>
            </a:r>
            <a:r>
              <a:rPr lang="en-US" dirty="0"/>
              <a:t>: For storing data </a:t>
            </a:r>
            <a:r>
              <a:rPr lang="en-US" i="1" dirty="0"/>
              <a:t>and</a:t>
            </a:r>
            <a:r>
              <a:rPr lang="en-US" dirty="0"/>
              <a:t> </a:t>
            </a:r>
            <a:r>
              <a:rPr lang="en-US" b="1" u="sng" dirty="0">
                <a:solidFill>
                  <a:srgbClr val="714EA3"/>
                </a:solidFill>
              </a:rPr>
              <a:t>A</a:t>
            </a:r>
            <a:r>
              <a:rPr lang="en-US" dirty="0"/>
              <a:t>ddressing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/>
            <a:r>
              <a:rPr lang="en-US" b="1" u="sng" dirty="0">
                <a:solidFill>
                  <a:srgbClr val="714EA3"/>
                </a:solidFill>
              </a:rPr>
              <a:t>M</a:t>
            </a:r>
            <a:r>
              <a:rPr lang="en-US" dirty="0">
                <a:solidFill>
                  <a:srgbClr val="714EA3"/>
                </a:solidFill>
              </a:rPr>
              <a:t> “Register”</a:t>
            </a:r>
            <a:r>
              <a:rPr lang="en-US" dirty="0"/>
              <a:t>: The 16-bit word in </a:t>
            </a:r>
            <a:r>
              <a:rPr lang="en-US" b="1" u="sng" dirty="0">
                <a:solidFill>
                  <a:srgbClr val="714EA3"/>
                </a:solidFill>
              </a:rPr>
              <a:t>M</a:t>
            </a:r>
            <a:r>
              <a:rPr lang="en-US" dirty="0"/>
              <a:t>emory currently being referenced by the address in A 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80" name="Google Shape;480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481" name="Google Shape;481;p65"/>
          <p:cNvSpPr/>
          <p:nvPr/>
        </p:nvSpPr>
        <p:spPr>
          <a:xfrm>
            <a:off x="5253425" y="4926767"/>
            <a:ext cx="1788600" cy="114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65"/>
          <p:cNvSpPr/>
          <p:nvPr/>
        </p:nvSpPr>
        <p:spPr>
          <a:xfrm>
            <a:off x="5406650" y="5333750"/>
            <a:ext cx="694200" cy="5700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714EA3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sz="2200" b="1" i="0" u="sng" strike="noStrike" cap="none" dirty="0">
              <a:solidFill>
                <a:srgbClr val="714EA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108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65"/>
          <p:cNvSpPr/>
          <p:nvPr/>
        </p:nvSpPr>
        <p:spPr>
          <a:xfrm>
            <a:off x="6189050" y="5333750"/>
            <a:ext cx="694200" cy="5700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714EA3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2200" b="1" i="0" u="sng" strike="noStrike" cap="none" dirty="0">
              <a:solidFill>
                <a:srgbClr val="714EA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65"/>
          <p:cNvSpPr/>
          <p:nvPr/>
        </p:nvSpPr>
        <p:spPr>
          <a:xfrm>
            <a:off x="2346960" y="4524175"/>
            <a:ext cx="1923165" cy="1727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2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8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65"/>
          <p:cNvSpPr/>
          <p:nvPr/>
        </p:nvSpPr>
        <p:spPr>
          <a:xfrm>
            <a:off x="4270125" y="4524175"/>
            <a:ext cx="514800" cy="172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106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107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108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109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486" name="Google Shape;486;p65"/>
          <p:cNvCxnSpPr>
            <a:stCxn id="482" idx="1"/>
            <a:endCxn id="485" idx="3"/>
          </p:cNvCxnSpPr>
          <p:nvPr/>
        </p:nvCxnSpPr>
        <p:spPr>
          <a:xfrm rot="10800000">
            <a:off x="4785050" y="5387750"/>
            <a:ext cx="621600" cy="231000"/>
          </a:xfrm>
          <a:prstGeom prst="curvedConnector3">
            <a:avLst>
              <a:gd name="adj1" fmla="val 50010"/>
            </a:avLst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87" name="Google Shape;487;p65"/>
          <p:cNvSpPr/>
          <p:nvPr/>
        </p:nvSpPr>
        <p:spPr>
          <a:xfrm>
            <a:off x="1903136" y="5102750"/>
            <a:ext cx="443700" cy="5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714EA3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2200" b="1" i="0" u="sng" strike="noStrike" cap="none" dirty="0">
              <a:solidFill>
                <a:srgbClr val="714EA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A-Instructions</a:t>
            </a:r>
            <a:endParaRPr/>
          </a:p>
        </p:txBody>
      </p:sp>
      <p:sp>
        <p:nvSpPr>
          <p:cNvPr id="493" name="Google Shape;493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Syntax: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n-US" dirty="0"/>
              <a:t> can either be: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decimal constant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symbol referring to a constant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Semantics: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Stores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n-US" dirty="0"/>
              <a:t> in the A register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94" name="Google Shape;494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495" name="Google Shape;495;p66"/>
          <p:cNvSpPr/>
          <p:nvPr/>
        </p:nvSpPr>
        <p:spPr>
          <a:xfrm>
            <a:off x="1960360" y="1362075"/>
            <a:ext cx="1505700" cy="522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@value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A-Instructions</a:t>
            </a:r>
            <a:endParaRPr/>
          </a:p>
        </p:txBody>
      </p:sp>
      <p:sp>
        <p:nvSpPr>
          <p:cNvPr id="501" name="Google Shape;501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355028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Symbolic Syntax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Loads a value into the A register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502" name="Google Shape;502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503" name="Google Shape;503;p67"/>
          <p:cNvSpPr txBox="1"/>
          <p:nvPr/>
        </p:nvSpPr>
        <p:spPr>
          <a:xfrm>
            <a:off x="4537149" y="1358934"/>
            <a:ext cx="355028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Binary Syntax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7472" marR="0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67"/>
          <p:cNvSpPr/>
          <p:nvPr/>
        </p:nvSpPr>
        <p:spPr>
          <a:xfrm>
            <a:off x="4996238" y="2109850"/>
            <a:ext cx="3362902" cy="542084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US" sz="26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000000000010101</a:t>
            </a:r>
            <a:endParaRPr sz="1200" b="1" i="0" u="none" strike="noStrike" cap="none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05" name="Google Shape;505;p67"/>
          <p:cNvSpPr/>
          <p:nvPr/>
        </p:nvSpPr>
        <p:spPr>
          <a:xfrm rot="5400000">
            <a:off x="5103626" y="2643101"/>
            <a:ext cx="150300" cy="2526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06" name="Google Shape;506;p67"/>
          <p:cNvSpPr/>
          <p:nvPr/>
        </p:nvSpPr>
        <p:spPr>
          <a:xfrm rot="5400000">
            <a:off x="6679434" y="1393782"/>
            <a:ext cx="150301" cy="2749729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07" name="Google Shape;507;p67"/>
          <p:cNvSpPr/>
          <p:nvPr/>
        </p:nvSpPr>
        <p:spPr>
          <a:xfrm>
            <a:off x="4687850" y="3193176"/>
            <a:ext cx="1627304" cy="612000"/>
          </a:xfrm>
          <a:prstGeom prst="wedgeRectCallout">
            <a:avLst>
              <a:gd name="adj1" fmla="val -19879"/>
              <a:gd name="adj2" fmla="val -102442"/>
            </a:avLst>
          </a:prstGeom>
          <a:solidFill>
            <a:srgbClr val="4A86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Family: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A-Instruction</a:t>
            </a:r>
            <a:endParaRPr sz="1400" b="0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08" name="Google Shape;508;p67"/>
          <p:cNvSpPr/>
          <p:nvPr/>
        </p:nvSpPr>
        <p:spPr>
          <a:xfrm>
            <a:off x="6677689" y="3191168"/>
            <a:ext cx="1681451" cy="762000"/>
          </a:xfrm>
          <a:prstGeom prst="wedgeRectCallout">
            <a:avLst>
              <a:gd name="adj1" fmla="val -47661"/>
              <a:gd name="adj2" fmla="val -94395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Value: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Binary encoding of 21</a:t>
            </a:r>
            <a:endParaRPr sz="1400" b="0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09" name="Google Shape;509;p67"/>
          <p:cNvSpPr/>
          <p:nvPr/>
        </p:nvSpPr>
        <p:spPr>
          <a:xfrm>
            <a:off x="840700" y="2109850"/>
            <a:ext cx="1505700" cy="5223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A86E8"/>
                </a:solidFill>
                <a:latin typeface="Consolas"/>
                <a:ea typeface="Consolas"/>
                <a:cs typeface="Consolas"/>
                <a:sym typeface="Consolas"/>
              </a:rPr>
              <a:t>@</a:t>
            </a:r>
            <a:r>
              <a:rPr lang="en-US" sz="2000" b="1" i="0" u="none" strike="noStrike" cap="none">
                <a:solidFill>
                  <a:srgbClr val="FF9900"/>
                </a:solidFill>
                <a:latin typeface="Consolas"/>
                <a:ea typeface="Consolas"/>
                <a:cs typeface="Consolas"/>
                <a:sym typeface="Consolas"/>
              </a:rPr>
              <a:t>value</a:t>
            </a:r>
            <a:endParaRPr sz="2000" b="1" i="0" u="none" strike="noStrike" cap="none">
              <a:solidFill>
                <a:srgbClr val="FF99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0" name="Google Shape;510;p67"/>
          <p:cNvSpPr/>
          <p:nvPr/>
        </p:nvSpPr>
        <p:spPr>
          <a:xfrm>
            <a:off x="3205550" y="4366878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Register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67"/>
          <p:cNvSpPr/>
          <p:nvPr/>
        </p:nvSpPr>
        <p:spPr>
          <a:xfrm>
            <a:off x="3205550" y="4638978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2" name="Google Shape;512;p67"/>
          <p:cNvSpPr/>
          <p:nvPr/>
        </p:nvSpPr>
        <p:spPr>
          <a:xfrm>
            <a:off x="4368200" y="4366878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 Register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67"/>
          <p:cNvSpPr/>
          <p:nvPr/>
        </p:nvSpPr>
        <p:spPr>
          <a:xfrm>
            <a:off x="4368200" y="4638978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4" name="Google Shape;514;p67"/>
          <p:cNvSpPr/>
          <p:nvPr/>
        </p:nvSpPr>
        <p:spPr>
          <a:xfrm>
            <a:off x="3205550" y="5730690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Register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67"/>
          <p:cNvSpPr/>
          <p:nvPr/>
        </p:nvSpPr>
        <p:spPr>
          <a:xfrm>
            <a:off x="3205550" y="6002790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21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6" name="Google Shape;516;p67"/>
          <p:cNvSpPr/>
          <p:nvPr/>
        </p:nvSpPr>
        <p:spPr>
          <a:xfrm>
            <a:off x="4368200" y="5730690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 Register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67"/>
          <p:cNvSpPr/>
          <p:nvPr/>
        </p:nvSpPr>
        <p:spPr>
          <a:xfrm>
            <a:off x="4368200" y="6002790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8" name="Google Shape;518;p67"/>
          <p:cNvSpPr/>
          <p:nvPr/>
        </p:nvSpPr>
        <p:spPr>
          <a:xfrm>
            <a:off x="1289000" y="4697290"/>
            <a:ext cx="1314300" cy="1583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519" name="Google Shape;519;p67"/>
          <p:cNvCxnSpPr>
            <a:stCxn id="511" idx="1"/>
          </p:cNvCxnSpPr>
          <p:nvPr/>
        </p:nvCxnSpPr>
        <p:spPr>
          <a:xfrm flipH="1">
            <a:off x="1874750" y="4900128"/>
            <a:ext cx="1330800" cy="454800"/>
          </a:xfrm>
          <a:prstGeom prst="bentConnector3">
            <a:avLst>
              <a:gd name="adj1" fmla="val 24816"/>
            </a:avLst>
          </a:prstGeom>
          <a:noFill/>
          <a:ln w="28575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520" name="Google Shape;520;p67"/>
          <p:cNvCxnSpPr>
            <a:stCxn id="515" idx="1"/>
          </p:cNvCxnSpPr>
          <p:nvPr/>
        </p:nvCxnSpPr>
        <p:spPr>
          <a:xfrm rot="10800000">
            <a:off x="1884350" y="5636640"/>
            <a:ext cx="1321200" cy="627300"/>
          </a:xfrm>
          <a:prstGeom prst="bentConnector3">
            <a:avLst>
              <a:gd name="adj1" fmla="val 25730"/>
            </a:avLst>
          </a:prstGeom>
          <a:noFill/>
          <a:ln w="28575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" grpId="0"/>
      <p:bldP spid="504" grpId="0" animBg="1"/>
      <p:bldP spid="505" grpId="0" animBg="1"/>
      <p:bldP spid="506" grpId="0" animBg="1"/>
      <p:bldP spid="507" grpId="0" animBg="1"/>
      <p:bldP spid="508" grpId="0" animBg="1"/>
      <p:bldP spid="510" grpId="0" animBg="1"/>
      <p:bldP spid="511" grpId="0" animBg="1"/>
      <p:bldP spid="512" grpId="0" animBg="1"/>
      <p:bldP spid="513" grpId="0" animBg="1"/>
      <p:bldP spid="514" grpId="0" animBg="1"/>
      <p:bldP spid="515" grpId="0" animBg="1"/>
      <p:bldP spid="516" grpId="0" animBg="1"/>
      <p:bldP spid="517" grpId="0" animBg="1"/>
      <p:bldP spid="518" grpId="0" animBg="1"/>
    </p:bld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2787</Words>
  <Application>Microsoft Macintosh PowerPoint</Application>
  <PresentationFormat>On-screen Show (4:3)</PresentationFormat>
  <Paragraphs>951</Paragraphs>
  <Slides>48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7" baseType="lpstr">
      <vt:lpstr>Noto Sans Symbols</vt:lpstr>
      <vt:lpstr>Arial</vt:lpstr>
      <vt:lpstr>Arial Narrow</vt:lpstr>
      <vt:lpstr>Calibri</vt:lpstr>
      <vt:lpstr>Cambria Math</vt:lpstr>
      <vt:lpstr>Consolas</vt:lpstr>
      <vt:lpstr>Courier New</vt:lpstr>
      <vt:lpstr>Times New Roman</vt:lpstr>
      <vt:lpstr>UWTheme-333-Sp18</vt:lpstr>
      <vt:lpstr>Exam Preparation &amp; Building a Computer</vt:lpstr>
      <vt:lpstr>Lecture Outline</vt:lpstr>
      <vt:lpstr>Gearing Up For Exams</vt:lpstr>
      <vt:lpstr>Exams Preparation Discussion</vt:lpstr>
      <vt:lpstr>Project 6, Part I: Mock Exam Problem</vt:lpstr>
      <vt:lpstr>Lecture Outline</vt:lpstr>
      <vt:lpstr>Hack: Registers</vt:lpstr>
      <vt:lpstr>Hack: A-Instructions</vt:lpstr>
      <vt:lpstr>Hack: A-Instructions</vt:lpstr>
      <vt:lpstr>Hack: Symbols</vt:lpstr>
      <vt:lpstr>Hack: C-Instructions</vt:lpstr>
      <vt:lpstr>Hack: C-Instructions</vt:lpstr>
      <vt:lpstr>Hack: C-Instructions</vt:lpstr>
      <vt:lpstr>Hack: C-Instructions</vt:lpstr>
      <vt:lpstr>Hack: C-Instructions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Exercise: Implementing Multiplication </vt:lpstr>
      <vt:lpstr>Lecture Outline</vt:lpstr>
      <vt:lpstr>Building a Computer</vt:lpstr>
      <vt:lpstr>Von Neumann Architecture</vt:lpstr>
      <vt:lpstr>Connecting the Computer: Buses</vt:lpstr>
      <vt:lpstr>Basic CPU Loop</vt:lpstr>
      <vt:lpstr>Fetching</vt:lpstr>
      <vt:lpstr>Executing</vt:lpstr>
      <vt:lpstr>Combining Fetch &amp; Execute</vt:lpstr>
      <vt:lpstr>Combining Fetch &amp; Execute</vt:lpstr>
      <vt:lpstr>Combining Fetch &amp; Execute</vt:lpstr>
      <vt:lpstr>Solution 1: Handling Single Input / Output</vt:lpstr>
      <vt:lpstr>Solution 1: Fetching / Executing Separately</vt:lpstr>
      <vt:lpstr>Solution 2: Separate Memory Units</vt:lpstr>
      <vt:lpstr>Lecture Outline</vt:lpstr>
      <vt:lpstr>Hack CPU</vt:lpstr>
      <vt:lpstr>Hack CPU Interface Inputs</vt:lpstr>
      <vt:lpstr>Hack CPU Interface Outputs</vt:lpstr>
      <vt:lpstr>Hack CPU Implementation</vt:lpstr>
      <vt:lpstr>Lecture 9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Computer, Exam Preparation</dc:title>
  <dc:creator>Aaron Johnston</dc:creator>
  <cp:lastModifiedBy>Eric Fan</cp:lastModifiedBy>
  <cp:revision>147</cp:revision>
  <dcterms:created xsi:type="dcterms:W3CDTF">2018-03-28T08:00:24Z</dcterms:created>
  <dcterms:modified xsi:type="dcterms:W3CDTF">2023-01-30T18:45:38Z</dcterms:modified>
</cp:coreProperties>
</file>